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0"/>
  </p:notesMasterIdLst>
  <p:handoutMasterIdLst>
    <p:handoutMasterId r:id="rId21"/>
  </p:handoutMasterIdLst>
  <p:sldIdLst>
    <p:sldId id="260" r:id="rId2"/>
    <p:sldId id="324" r:id="rId3"/>
    <p:sldId id="325" r:id="rId4"/>
    <p:sldId id="326" r:id="rId5"/>
    <p:sldId id="327" r:id="rId6"/>
    <p:sldId id="328" r:id="rId7"/>
    <p:sldId id="329" r:id="rId8"/>
    <p:sldId id="331" r:id="rId9"/>
    <p:sldId id="330" r:id="rId10"/>
    <p:sldId id="342" r:id="rId11"/>
    <p:sldId id="333" r:id="rId12"/>
    <p:sldId id="334" r:id="rId13"/>
    <p:sldId id="343" r:id="rId14"/>
    <p:sldId id="337" r:id="rId15"/>
    <p:sldId id="338" r:id="rId16"/>
    <p:sldId id="340" r:id="rId17"/>
    <p:sldId id="341" r:id="rId18"/>
    <p:sldId id="344" r:id="rId19"/>
  </p:sldIdLst>
  <p:sldSz cx="12192000" cy="6858000"/>
  <p:notesSz cx="6858000" cy="9144000"/>
  <p:embeddedFontLst>
    <p:embeddedFont>
      <p:font typeface="微软雅黑" panose="020B0503020204020204" pitchFamily="34" charset="-122"/>
      <p:regular r:id="rId22"/>
      <p:bold r:id="rId23"/>
    </p:embeddedFont>
    <p:embeddedFont>
      <p:font typeface="Abadi MT Condensed Extra Bold" panose="020B0306030101010103" pitchFamily="34" charset="77"/>
      <p:bold r:id="rId24"/>
    </p:embeddedFont>
    <p:embeddedFont>
      <p:font typeface="Bodoni MT" panose="02070603080606020203" pitchFamily="18" charset="77"/>
      <p:regular r:id="rId25"/>
      <p:bold r:id="rId26"/>
      <p:italic r:id="rId27"/>
      <p:boldItalic r:id="rId28"/>
    </p:embeddedFont>
    <p:embeddedFont>
      <p:font typeface="Calibri" panose="020F0502020204030204" pitchFamily="34" charset="0"/>
      <p:regular r:id="rId29"/>
      <p:bold r:id="rId30"/>
      <p:italic r:id="rId31"/>
      <p:boldItalic r:id="rId32"/>
    </p:embeddedFont>
    <p:embeddedFont>
      <p:font typeface="Century Gothic" panose="020B0502020202020204" pitchFamily="34" charset="0"/>
      <p:regular r:id="rId33"/>
      <p:bold r:id="rId34"/>
      <p:italic r:id="rId35"/>
      <p:boldItalic r:id="rId36"/>
    </p:embeddedFont>
    <p:embeddedFont>
      <p:font typeface="造字工房悦黑体验版纤细体"/>
      <p:regular r:id="rId37"/>
    </p:embeddedFont>
  </p:embeddedFontLst>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E1DFDB"/>
    <a:srgbClr val="64C8B4"/>
    <a:srgbClr val="82AAD2"/>
    <a:srgbClr val="3C4146"/>
    <a:srgbClr val="FFFFFF"/>
    <a:srgbClr val="FCFCFC"/>
    <a:srgbClr val="78828C"/>
    <a:srgbClr val="0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5" autoAdjust="0"/>
    <p:restoredTop sz="94731"/>
  </p:normalViewPr>
  <p:slideViewPr>
    <p:cSldViewPr snapToGrid="0">
      <p:cViewPr varScale="1">
        <p:scale>
          <a:sx n="125" d="100"/>
          <a:sy n="125" d="100"/>
        </p:scale>
        <p:origin x="160" y="8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presProps" Target="presProps.xml"/><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8.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2022/8/9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B4D69-1EC8-4259-BBBE-36F0CFF5CC02}" type="datetimeFigureOut">
              <a:rPr lang="zh-CN" altLang="en-US" smtClean="0"/>
              <a:t>2022/8/9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2CAF-49F6-421F-9490-E47DD0DF80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5432CAF-49F6-421F-9490-E47DD0DF80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10</a:t>
            </a:fld>
            <a:endParaRPr lang="zh-CN" altLang="en-US"/>
          </a:p>
        </p:txBody>
      </p:sp>
    </p:spTree>
    <p:extLst>
      <p:ext uri="{BB962C8B-B14F-4D97-AF65-F5344CB8AC3E}">
        <p14:creationId xmlns:p14="http://schemas.microsoft.com/office/powerpoint/2010/main" val="3756669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11</a:t>
            </a:fld>
            <a:endParaRPr lang="zh-CN" altLang="en-US"/>
          </a:p>
        </p:txBody>
      </p:sp>
    </p:spTree>
    <p:extLst>
      <p:ext uri="{BB962C8B-B14F-4D97-AF65-F5344CB8AC3E}">
        <p14:creationId xmlns:p14="http://schemas.microsoft.com/office/powerpoint/2010/main" val="1360525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12</a:t>
            </a:fld>
            <a:endParaRPr lang="zh-CN" altLang="en-US"/>
          </a:p>
        </p:txBody>
      </p:sp>
    </p:spTree>
    <p:extLst>
      <p:ext uri="{BB962C8B-B14F-4D97-AF65-F5344CB8AC3E}">
        <p14:creationId xmlns:p14="http://schemas.microsoft.com/office/powerpoint/2010/main" val="3468022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13</a:t>
            </a:fld>
            <a:endParaRPr lang="zh-CN" altLang="en-US"/>
          </a:p>
        </p:txBody>
      </p:sp>
    </p:spTree>
    <p:extLst>
      <p:ext uri="{BB962C8B-B14F-4D97-AF65-F5344CB8AC3E}">
        <p14:creationId xmlns:p14="http://schemas.microsoft.com/office/powerpoint/2010/main" val="29964096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14</a:t>
            </a:fld>
            <a:endParaRPr lang="zh-CN" altLang="en-US"/>
          </a:p>
        </p:txBody>
      </p:sp>
    </p:spTree>
    <p:extLst>
      <p:ext uri="{BB962C8B-B14F-4D97-AF65-F5344CB8AC3E}">
        <p14:creationId xmlns:p14="http://schemas.microsoft.com/office/powerpoint/2010/main" val="262245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15</a:t>
            </a:fld>
            <a:endParaRPr lang="zh-CN" altLang="en-US"/>
          </a:p>
        </p:txBody>
      </p:sp>
    </p:spTree>
    <p:extLst>
      <p:ext uri="{BB962C8B-B14F-4D97-AF65-F5344CB8AC3E}">
        <p14:creationId xmlns:p14="http://schemas.microsoft.com/office/powerpoint/2010/main" val="22772310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16</a:t>
            </a:fld>
            <a:endParaRPr lang="zh-CN" altLang="en-US"/>
          </a:p>
        </p:txBody>
      </p:sp>
    </p:spTree>
    <p:extLst>
      <p:ext uri="{BB962C8B-B14F-4D97-AF65-F5344CB8AC3E}">
        <p14:creationId xmlns:p14="http://schemas.microsoft.com/office/powerpoint/2010/main" val="25806639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17</a:t>
            </a:fld>
            <a:endParaRPr lang="zh-CN" altLang="en-US"/>
          </a:p>
        </p:txBody>
      </p:sp>
    </p:spTree>
    <p:extLst>
      <p:ext uri="{BB962C8B-B14F-4D97-AF65-F5344CB8AC3E}">
        <p14:creationId xmlns:p14="http://schemas.microsoft.com/office/powerpoint/2010/main" val="19454833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18</a:t>
            </a:fld>
            <a:endParaRPr lang="zh-CN" altLang="en-US"/>
          </a:p>
        </p:txBody>
      </p:sp>
    </p:spTree>
    <p:extLst>
      <p:ext uri="{BB962C8B-B14F-4D97-AF65-F5344CB8AC3E}">
        <p14:creationId xmlns:p14="http://schemas.microsoft.com/office/powerpoint/2010/main" val="2787482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2</a:t>
            </a:fld>
            <a:endParaRPr lang="zh-CN" altLang="en-US"/>
          </a:p>
        </p:txBody>
      </p:sp>
    </p:spTree>
    <p:extLst>
      <p:ext uri="{BB962C8B-B14F-4D97-AF65-F5344CB8AC3E}">
        <p14:creationId xmlns:p14="http://schemas.microsoft.com/office/powerpoint/2010/main" val="2827110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3</a:t>
            </a:fld>
            <a:endParaRPr lang="zh-CN" altLang="en-US"/>
          </a:p>
        </p:txBody>
      </p:sp>
    </p:spTree>
    <p:extLst>
      <p:ext uri="{BB962C8B-B14F-4D97-AF65-F5344CB8AC3E}">
        <p14:creationId xmlns:p14="http://schemas.microsoft.com/office/powerpoint/2010/main" val="3284865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4</a:t>
            </a:fld>
            <a:endParaRPr lang="zh-CN" altLang="en-US"/>
          </a:p>
        </p:txBody>
      </p:sp>
    </p:spTree>
    <p:extLst>
      <p:ext uri="{BB962C8B-B14F-4D97-AF65-F5344CB8AC3E}">
        <p14:creationId xmlns:p14="http://schemas.microsoft.com/office/powerpoint/2010/main" val="275049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5</a:t>
            </a:fld>
            <a:endParaRPr lang="zh-CN" altLang="en-US"/>
          </a:p>
        </p:txBody>
      </p:sp>
    </p:spTree>
    <p:extLst>
      <p:ext uri="{BB962C8B-B14F-4D97-AF65-F5344CB8AC3E}">
        <p14:creationId xmlns:p14="http://schemas.microsoft.com/office/powerpoint/2010/main" val="3583948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6</a:t>
            </a:fld>
            <a:endParaRPr lang="zh-CN" altLang="en-US"/>
          </a:p>
        </p:txBody>
      </p:sp>
    </p:spTree>
    <p:extLst>
      <p:ext uri="{BB962C8B-B14F-4D97-AF65-F5344CB8AC3E}">
        <p14:creationId xmlns:p14="http://schemas.microsoft.com/office/powerpoint/2010/main" val="2979570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7</a:t>
            </a:fld>
            <a:endParaRPr lang="zh-CN" altLang="en-US"/>
          </a:p>
        </p:txBody>
      </p:sp>
    </p:spTree>
    <p:extLst>
      <p:ext uri="{BB962C8B-B14F-4D97-AF65-F5344CB8AC3E}">
        <p14:creationId xmlns:p14="http://schemas.microsoft.com/office/powerpoint/2010/main" val="128794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8</a:t>
            </a:fld>
            <a:endParaRPr lang="zh-CN" altLang="en-US"/>
          </a:p>
        </p:txBody>
      </p:sp>
    </p:spTree>
    <p:extLst>
      <p:ext uri="{BB962C8B-B14F-4D97-AF65-F5344CB8AC3E}">
        <p14:creationId xmlns:p14="http://schemas.microsoft.com/office/powerpoint/2010/main" val="3607533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9</a:t>
            </a:fld>
            <a:endParaRPr lang="zh-CN" altLang="en-US"/>
          </a:p>
        </p:txBody>
      </p:sp>
    </p:spTree>
    <p:extLst>
      <p:ext uri="{BB962C8B-B14F-4D97-AF65-F5344CB8AC3E}">
        <p14:creationId xmlns:p14="http://schemas.microsoft.com/office/powerpoint/2010/main" val="16888006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lumMod val="75000"/>
                  </a:schemeClr>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18AF668F-848C-4CC0-8143-F2E483CC7783}" type="slidenum">
              <a:rPr lang="zh-CN" altLang="en-US" smtClean="0"/>
              <a:t>‹#›</a:t>
            </a:fld>
            <a:endParaRPr lang="zh-CN" altLang="en-US"/>
          </a:p>
        </p:txBody>
      </p:sp>
      <p:sp>
        <p:nvSpPr>
          <p:cNvPr id="5" name="等腰三角形 4"/>
          <p:cNvSpPr/>
          <p:nvPr userDrawn="1"/>
        </p:nvSpPr>
        <p:spPr>
          <a:xfrm rot="16200000">
            <a:off x="9600001" y="-320993"/>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5400000">
            <a:off x="10235294" y="-320993"/>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16200000">
            <a:off x="10870588" y="-320993"/>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11505882" y="-320993"/>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9600001" y="4747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rot="16200000">
            <a:off x="10235294" y="4747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5400000">
            <a:off x="10870588" y="47478"/>
            <a:ext cx="736941" cy="635294"/>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nvSpPr>
        <p:spPr>
          <a:xfrm rot="16200000">
            <a:off x="11505882" y="47478"/>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16200000">
            <a:off x="10870588" y="41594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5400000">
            <a:off x="11505882" y="415948"/>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0870588"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rot="16200000">
            <a:off x="11505882"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nvSpPr>
        <p:spPr>
          <a:xfrm rot="16200000">
            <a:off x="10870588" y="115288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userDrawn="1"/>
        </p:nvSpPr>
        <p:spPr>
          <a:xfrm rot="5400000">
            <a:off x="11505882" y="115288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userDrawn="1"/>
        </p:nvSpPr>
        <p:spPr>
          <a:xfrm rot="16200000">
            <a:off x="11505882" y="152135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nvSpPr>
        <p:spPr>
          <a:xfrm rot="16200000">
            <a:off x="11505883" y="1521356"/>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rot="5400000">
            <a:off x="10235292" y="415947"/>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userDrawn="1"/>
        </p:nvSpPr>
        <p:spPr>
          <a:xfrm rot="5400000">
            <a:off x="-33693" y="476804"/>
            <a:ext cx="488554" cy="421167"/>
          </a:xfrm>
          <a:prstGeom prst="triangle">
            <a:avLst/>
          </a:prstGeom>
          <a:solidFill>
            <a:srgbClr val="82AA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0-#ppt_w/2"/>
                                          </p:val>
                                        </p:tav>
                                        <p:tav tm="100000">
                                          <p:val>
                                            <p:strVal val="#ppt_x"/>
                                          </p:val>
                                        </p:tav>
                                      </p:tavLst>
                                    </p:anim>
                                    <p:anim calcmode="lin" valueType="num">
                                      <p:cBhvr additive="base">
                                        <p:cTn id="8" dur="500" fill="hold"/>
                                        <p:tgtEl>
                                          <p:spTgt spid="2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1+#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41" presetClass="entr" presetSubtype="0" fill="hold" grpId="0" nodeType="withEffect">
                                  <p:stCondLst>
                                    <p:cond delay="0"/>
                                  </p:stCondLst>
                                  <p:iterate type="lt">
                                    <p:tmPct val="10000"/>
                                  </p:iterate>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2"/>
                                        </p:tgtEl>
                                        <p:attrNameLst>
                                          <p:attrName>ppt_y</p:attrName>
                                        </p:attrNameLst>
                                      </p:cBhvr>
                                      <p:tavLst>
                                        <p:tav tm="0">
                                          <p:val>
                                            <p:strVal val="#ppt_y"/>
                                          </p:val>
                                        </p:tav>
                                        <p:tav tm="100000">
                                          <p:val>
                                            <p:strVal val="#ppt_y"/>
                                          </p:val>
                                        </p:tav>
                                      </p:tavLst>
                                    </p:anim>
                                    <p:anim calcmode="lin" valueType="num">
                                      <p:cBhvr>
                                        <p:cTn id="17"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27"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accent1">
                    <a:lumMod val="75000"/>
                  </a:schemeClr>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12"/>
          </p:nvPr>
        </p:nvSpPr>
        <p:spPr/>
        <p:txBody>
          <a:bodyPr/>
          <a:lstStyle/>
          <a:p>
            <a:fld id="{18AF668F-848C-4CC0-8143-F2E483CC7783}" type="slidenum">
              <a:rPr lang="zh-CN" altLang="en-US" smtClean="0"/>
              <a:t>‹#›</a:t>
            </a:fld>
            <a:endParaRPr lang="zh-CN" altLang="en-US"/>
          </a:p>
        </p:txBody>
      </p:sp>
      <p:sp>
        <p:nvSpPr>
          <p:cNvPr id="5" name="等腰三角形 4"/>
          <p:cNvSpPr/>
          <p:nvPr userDrawn="1"/>
        </p:nvSpPr>
        <p:spPr>
          <a:xfrm rot="16200000">
            <a:off x="9600001" y="-320993"/>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5400000">
            <a:off x="10235294" y="-320993"/>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userDrawn="1"/>
        </p:nvSpPr>
        <p:spPr>
          <a:xfrm rot="16200000">
            <a:off x="10870588" y="-320993"/>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userDrawn="1"/>
        </p:nvSpPr>
        <p:spPr>
          <a:xfrm rot="5400000">
            <a:off x="11505882" y="-320993"/>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userDrawn="1"/>
        </p:nvSpPr>
        <p:spPr>
          <a:xfrm rot="5400000">
            <a:off x="9600001" y="4747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userDrawn="1"/>
        </p:nvSpPr>
        <p:spPr>
          <a:xfrm rot="16200000">
            <a:off x="10235294" y="4747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userDrawn="1"/>
        </p:nvSpPr>
        <p:spPr>
          <a:xfrm rot="5400000">
            <a:off x="10870588" y="47478"/>
            <a:ext cx="736941" cy="635294"/>
          </a:xfrm>
          <a:prstGeom prst="triangl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userDrawn="1"/>
        </p:nvSpPr>
        <p:spPr>
          <a:xfrm rot="16200000">
            <a:off x="11505882" y="47478"/>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userDrawn="1"/>
        </p:nvSpPr>
        <p:spPr>
          <a:xfrm rot="16200000">
            <a:off x="10870588" y="41594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userDrawn="1"/>
        </p:nvSpPr>
        <p:spPr>
          <a:xfrm rot="5400000">
            <a:off x="11505882" y="415948"/>
            <a:ext cx="736941" cy="635294"/>
          </a:xfrm>
          <a:prstGeom prst="triangle">
            <a:avLst/>
          </a:prstGeom>
          <a:solidFill>
            <a:schemeClr val="bg2">
              <a:lumMod val="9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userDrawn="1"/>
        </p:nvSpPr>
        <p:spPr>
          <a:xfrm rot="5400000">
            <a:off x="10870588"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userDrawn="1"/>
        </p:nvSpPr>
        <p:spPr>
          <a:xfrm rot="16200000">
            <a:off x="11505882" y="78441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userDrawn="1"/>
        </p:nvSpPr>
        <p:spPr>
          <a:xfrm rot="16200000">
            <a:off x="10870588" y="115288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userDrawn="1"/>
        </p:nvSpPr>
        <p:spPr>
          <a:xfrm rot="5400000">
            <a:off x="11505882" y="1152888"/>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userDrawn="1"/>
        </p:nvSpPr>
        <p:spPr>
          <a:xfrm rot="16200000">
            <a:off x="11505882" y="1521358"/>
            <a:ext cx="736941" cy="635294"/>
          </a:xfrm>
          <a:prstGeom prst="triangle">
            <a:avLst/>
          </a:prstGeom>
          <a:solidFill>
            <a:schemeClr val="bg1">
              <a:lumMod val="9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userDrawn="1"/>
        </p:nvSpPr>
        <p:spPr>
          <a:xfrm rot="16200000">
            <a:off x="11505883" y="1521356"/>
            <a:ext cx="736941" cy="635294"/>
          </a:xfrm>
          <a:prstGeom prst="triangle">
            <a:avLst/>
          </a:prstGeom>
          <a:solidFill>
            <a:schemeClr val="bg1">
              <a:lumMod val="8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userDrawn="1"/>
        </p:nvSpPr>
        <p:spPr>
          <a:xfrm rot="5400000">
            <a:off x="10235292" y="415947"/>
            <a:ext cx="736941" cy="635294"/>
          </a:xfrm>
          <a:prstGeom prst="triangle">
            <a:avLst/>
          </a:prstGeom>
          <a:solidFill>
            <a:schemeClr val="bg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18AF668F-848C-4CC0-8143-F2E483CC7783}"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608DBF6-9606-4C3B-8D1C-B722404D294E}" type="datetimeFigureOut">
              <a:rPr lang="zh-CN" altLang="en-US" smtClean="0">
                <a:solidFill>
                  <a:srgbClr val="333333">
                    <a:tint val="75000"/>
                  </a:srgbClr>
                </a:solidFill>
              </a:rPr>
              <a:pPr/>
              <a:t>2022/8/9</a:t>
            </a:fld>
            <a:endParaRPr lang="zh-CN" altLang="en-US">
              <a:solidFill>
                <a:srgbClr val="333333">
                  <a:tint val="75000"/>
                </a:srgbClr>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srgbClr val="333333">
                  <a:tint val="75000"/>
                </a:srgbClr>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D3E55509-7291-4998-9030-B29F9740B495}" type="slidenum">
              <a:rPr lang="zh-CN" altLang="en-US" smtClean="0">
                <a:solidFill>
                  <a:srgbClr val="333333">
                    <a:tint val="75000"/>
                  </a:srgbClr>
                </a:solidFill>
              </a:rPr>
              <a:pPr/>
              <a:t>‹#›</a:t>
            </a:fld>
            <a:endParaRPr lang="zh-CN" altLang="en-US">
              <a:solidFill>
                <a:srgbClr val="333333">
                  <a:tint val="75000"/>
                </a:srgbClr>
              </a:solidFill>
            </a:endParaRPr>
          </a:p>
        </p:txBody>
      </p:sp>
    </p:spTree>
    <p:extLst>
      <p:ext uri="{BB962C8B-B14F-4D97-AF65-F5344CB8AC3E}">
        <p14:creationId xmlns:p14="http://schemas.microsoft.com/office/powerpoint/2010/main" val="2977949768"/>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6" name="矩形 75"/>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516000" y="365125"/>
            <a:ext cx="11160000" cy="644525"/>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516000" y="1209675"/>
            <a:ext cx="11160000" cy="496728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灯片编号占位符 5"/>
          <p:cNvSpPr>
            <a:spLocks noGrp="1"/>
          </p:cNvSpPr>
          <p:nvPr>
            <p:ph type="sldNum" sz="quarter" idx="4"/>
          </p:nvPr>
        </p:nvSpPr>
        <p:spPr>
          <a:xfrm>
            <a:off x="11201867" y="6356350"/>
            <a:ext cx="4741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F668F-848C-4CC0-8143-F2E483CC7783}"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100000"/>
        </a:lnSpc>
        <a:spcBef>
          <a:spcPct val="0"/>
        </a:spcBef>
        <a:buNone/>
        <a:defRPr sz="2800" kern="1200">
          <a:solidFill>
            <a:schemeClr val="tx1"/>
          </a:solidFill>
          <a:latin typeface="造字工房悦圆（非商用）常规体" pitchFamily="50" charset="-122"/>
          <a:ea typeface="造字工房悦圆（非商用）常规体" pitchFamily="50"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造字工房悦黑体验版纤细体" pitchFamily="50" charset="-122"/>
          <a:ea typeface="造字工房悦黑体验版纤细体" pitchFamily="50"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1DFDB"/>
        </a:solidFill>
        <a:effectLst/>
      </p:bgPr>
    </p:bg>
    <p:spTree>
      <p:nvGrpSpPr>
        <p:cNvPr id="1" name=""/>
        <p:cNvGrpSpPr/>
        <p:nvPr/>
      </p:nvGrpSpPr>
      <p:grpSpPr>
        <a:xfrm>
          <a:off x="0" y="0"/>
          <a:ext cx="0" cy="0"/>
          <a:chOff x="0" y="0"/>
          <a:chExt cx="0" cy="0"/>
        </a:xfrm>
      </p:grpSpPr>
      <p:sp>
        <p:nvSpPr>
          <p:cNvPr id="111" name="Line 21">
            <a:extLst>
              <a:ext uri="{FF2B5EF4-FFF2-40B4-BE49-F238E27FC236}">
                <a16:creationId xmlns:a16="http://schemas.microsoft.com/office/drawing/2014/main" id="{D1D86300-2D56-EC44-936D-178340439F8F}"/>
              </a:ext>
            </a:extLst>
          </p:cNvPr>
          <p:cNvSpPr>
            <a:spLocks noChangeShapeType="1"/>
          </p:cNvSpPr>
          <p:nvPr/>
        </p:nvSpPr>
        <p:spPr bwMode="auto">
          <a:xfrm flipV="1">
            <a:off x="5735413" y="5295793"/>
            <a:ext cx="5306212" cy="0"/>
          </a:xfrm>
          <a:prstGeom prst="line">
            <a:avLst/>
          </a:prstGeom>
          <a:noFill/>
          <a:ln w="1270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12" name="Rectangle 20">
            <a:extLst>
              <a:ext uri="{FF2B5EF4-FFF2-40B4-BE49-F238E27FC236}">
                <a16:creationId xmlns:a16="http://schemas.microsoft.com/office/drawing/2014/main" id="{7125978A-A43E-E74F-95E6-8E7E4695EA81}"/>
              </a:ext>
            </a:extLst>
          </p:cNvPr>
          <p:cNvSpPr>
            <a:spLocks noChangeArrowheads="1"/>
          </p:cNvSpPr>
          <p:nvPr/>
        </p:nvSpPr>
        <p:spPr bwMode="auto">
          <a:xfrm>
            <a:off x="7917381" y="2321004"/>
            <a:ext cx="292268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3600" b="1" kern="0" dirty="0">
                <a:solidFill>
                  <a:prstClr val="black">
                    <a:lumMod val="75000"/>
                    <a:lumOff val="25000"/>
                  </a:prstClr>
                </a:solidFill>
                <a:latin typeface="Bodoni MT" panose="020F0502020204030204" pitchFamily="34" charset="0"/>
                <a:ea typeface="BatangChe" panose="02030609000101010101" pitchFamily="49" charset="-127"/>
                <a:cs typeface="Bodoni MT" panose="020F0502020204030204" pitchFamily="34" charset="0"/>
              </a:rPr>
              <a:t>DeepFake Applications, Risks and Solutions</a:t>
            </a:r>
            <a:endParaRPr lang="zh-CN" altLang="en-US" sz="3600" b="1" kern="0" dirty="0">
              <a:solidFill>
                <a:prstClr val="black">
                  <a:lumMod val="75000"/>
                  <a:lumOff val="25000"/>
                </a:prstClr>
              </a:solidFill>
              <a:latin typeface="Bodoni MT" panose="020F0502020204030204" pitchFamily="34" charset="0"/>
              <a:ea typeface="BatangChe" panose="02030609000101010101" pitchFamily="49" charset="-127"/>
              <a:cs typeface="Bodoni MT" panose="020F0502020204030204" pitchFamily="34" charset="0"/>
            </a:endParaRPr>
          </a:p>
        </p:txBody>
      </p:sp>
      <p:sp>
        <p:nvSpPr>
          <p:cNvPr id="4" name="Rectangle 3">
            <a:extLst>
              <a:ext uri="{FF2B5EF4-FFF2-40B4-BE49-F238E27FC236}">
                <a16:creationId xmlns:a16="http://schemas.microsoft.com/office/drawing/2014/main" id="{FC99C4E3-B710-CE4E-B79A-27D4777B7F7C}"/>
              </a:ext>
            </a:extLst>
          </p:cNvPr>
          <p:cNvSpPr/>
          <p:nvPr/>
        </p:nvSpPr>
        <p:spPr>
          <a:xfrm>
            <a:off x="1061883" y="1456203"/>
            <a:ext cx="3878737" cy="3843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Line 21">
            <a:extLst>
              <a:ext uri="{FF2B5EF4-FFF2-40B4-BE49-F238E27FC236}">
                <a16:creationId xmlns:a16="http://schemas.microsoft.com/office/drawing/2014/main" id="{66C8D968-6B85-5949-942C-243759CE6163}"/>
              </a:ext>
            </a:extLst>
          </p:cNvPr>
          <p:cNvSpPr>
            <a:spLocks noChangeShapeType="1"/>
          </p:cNvSpPr>
          <p:nvPr/>
        </p:nvSpPr>
        <p:spPr bwMode="auto">
          <a:xfrm flipV="1">
            <a:off x="5533852" y="1457325"/>
            <a:ext cx="5306212" cy="0"/>
          </a:xfrm>
          <a:prstGeom prst="line">
            <a:avLst/>
          </a:prstGeom>
          <a:noFill/>
          <a:ln w="1270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pic>
        <p:nvPicPr>
          <p:cNvPr id="1028" name="Picture 4" descr="Deepfakes: Can AI Restore Trust? | Journal by getAbstract">
            <a:extLst>
              <a:ext uri="{FF2B5EF4-FFF2-40B4-BE49-F238E27FC236}">
                <a16:creationId xmlns:a16="http://schemas.microsoft.com/office/drawing/2014/main" id="{1809C2A1-E2E2-E544-ADDE-D87E630646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8865" y="1553408"/>
            <a:ext cx="6397661" cy="35970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26563"/>
            <a:ext cx="739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Technology – Advancements</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7" y="1350829"/>
            <a:ext cx="4022289" cy="47089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endParaRPr lang="en-CA" altLang="zh-CN" sz="1200" dirty="0">
              <a:solidFill>
                <a:schemeClr val="accent3"/>
              </a:solidFill>
              <a:latin typeface="Century Gothic" panose="020B0502020202020204" pitchFamily="34" charset="0"/>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Unpaired self-supervised training techniques       </a:t>
            </a:r>
            <a:r>
              <a:rPr lang="en-CA" sz="1200" dirty="0">
                <a:solidFill>
                  <a:prstClr val="black">
                    <a:lumMod val="75000"/>
                    <a:lumOff val="25000"/>
                  </a:prstClr>
                </a:solidFill>
                <a:latin typeface="Century Gothic" panose="020B0502020202020204" pitchFamily="34" charset="0"/>
                <a:ea typeface="宋体" panose="02010600030101010101" pitchFamily="2" charset="-122"/>
              </a:rPr>
              <a:t>to reduce the amount of initial training data, avoid the requirement for extensive labeled training data</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One/few -shot learning</a:t>
            </a:r>
            <a:r>
              <a:rPr lang="en-CA" sz="1200" dirty="0">
                <a:solidFill>
                  <a:prstClr val="black">
                    <a:lumMod val="75000"/>
                    <a:lumOff val="25000"/>
                  </a:prstClr>
                </a:solidFill>
                <a:latin typeface="Century Gothic" panose="020B0502020202020204" pitchFamily="34" charset="0"/>
                <a:ea typeface="宋体" panose="02010600030101010101" pitchFamily="2" charset="-122"/>
              </a:rPr>
              <a:t>, which enables identity theft with a single profile picture</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Improvements of face quality</a:t>
            </a:r>
            <a:r>
              <a:rPr lang="en-CA" sz="1200" dirty="0">
                <a:solidFill>
                  <a:prstClr val="black">
                    <a:lumMod val="75000"/>
                    <a:lumOff val="25000"/>
                  </a:prstClr>
                </a:solidFill>
                <a:latin typeface="Century Gothic" panose="020B0502020202020204" pitchFamily="34" charset="0"/>
                <a:ea typeface="宋体" panose="02010600030101010101" pitchFamily="2" charset="-122"/>
              </a:rPr>
              <a:t> and identity through </a:t>
            </a:r>
            <a:r>
              <a:rPr lang="en-CA" sz="1200" dirty="0">
                <a:solidFill>
                  <a:schemeClr val="accent3"/>
                </a:solidFill>
                <a:latin typeface="Century Gothic" panose="020B0502020202020204" pitchFamily="34" charset="0"/>
              </a:rPr>
              <a:t>AdalN layers</a:t>
            </a:r>
            <a:r>
              <a:rPr lang="en-CA" sz="1200" dirty="0">
                <a:solidFill>
                  <a:prstClr val="black">
                    <a:lumMod val="75000"/>
                    <a:lumOff val="25000"/>
                  </a:prstClr>
                </a:solidFill>
                <a:latin typeface="Century Gothic" panose="020B0502020202020204" pitchFamily="34" charset="0"/>
                <a:ea typeface="宋体" panose="02010600030101010101" pitchFamily="2" charset="-122"/>
              </a:rPr>
              <a:t>, disentanglement, and pix2pixHD network components</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Fluid and realistic videos through </a:t>
            </a:r>
            <a:r>
              <a:rPr lang="en-CA" sz="1200" dirty="0">
                <a:solidFill>
                  <a:schemeClr val="accent3"/>
                </a:solidFill>
                <a:latin typeface="Century Gothic" panose="020B0502020202020204" pitchFamily="34" charset="0"/>
              </a:rPr>
              <a:t>temporal discriminators</a:t>
            </a:r>
            <a:r>
              <a:rPr lang="en-CA" sz="1200" dirty="0">
                <a:solidFill>
                  <a:prstClr val="black">
                    <a:lumMod val="75000"/>
                    <a:lumOff val="25000"/>
                  </a:prstClr>
                </a:solidFill>
                <a:latin typeface="Century Gothic" panose="020B0502020202020204" pitchFamily="34" charset="0"/>
                <a:ea typeface="宋体" panose="02010600030101010101" pitchFamily="2" charset="-122"/>
              </a:rPr>
              <a:t> and </a:t>
            </a:r>
            <a:r>
              <a:rPr lang="en-CA" sz="1200" dirty="0">
                <a:solidFill>
                  <a:schemeClr val="accent3"/>
                </a:solidFill>
                <a:latin typeface="Century Gothic" panose="020B0502020202020204" pitchFamily="34" charset="0"/>
              </a:rPr>
              <a:t>optical flow </a:t>
            </a:r>
            <a:r>
              <a:rPr lang="en-CA" sz="1200" dirty="0">
                <a:solidFill>
                  <a:prstClr val="black">
                    <a:lumMod val="75000"/>
                    <a:lumOff val="25000"/>
                  </a:prstClr>
                </a:solidFill>
                <a:latin typeface="Century Gothic" panose="020B0502020202020204" pitchFamily="34" charset="0"/>
                <a:ea typeface="宋体" panose="02010600030101010101" pitchFamily="2" charset="-122"/>
              </a:rPr>
              <a:t>prediction</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The mitigation of </a:t>
            </a:r>
            <a:r>
              <a:rPr lang="en-CA" sz="1200" dirty="0">
                <a:solidFill>
                  <a:schemeClr val="accent3"/>
                </a:solidFill>
                <a:latin typeface="Century Gothic" panose="020B0502020202020204" pitchFamily="34" charset="0"/>
              </a:rPr>
              <a:t>boundary artifacts </a:t>
            </a:r>
            <a:r>
              <a:rPr lang="en-CA" sz="1200" dirty="0">
                <a:solidFill>
                  <a:prstClr val="black">
                    <a:lumMod val="75000"/>
                    <a:lumOff val="25000"/>
                  </a:prstClr>
                </a:solidFill>
                <a:latin typeface="Century Gothic" panose="020B0502020202020204" pitchFamily="34" charset="0"/>
                <a:ea typeface="宋体" panose="02010600030101010101" pitchFamily="2" charset="-122"/>
              </a:rPr>
              <a:t>by using secondary networks to blend composites into seamless imagery</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Use of </a:t>
            </a:r>
            <a:r>
              <a:rPr lang="en-CA" sz="1200" dirty="0">
                <a:solidFill>
                  <a:schemeClr val="accent3"/>
                </a:solidFill>
                <a:latin typeface="Century Gothic" panose="020B0502020202020204" pitchFamily="34" charset="0"/>
              </a:rPr>
              <a:t>perceptual loss </a:t>
            </a:r>
            <a:r>
              <a:rPr lang="en-CA" sz="1200" dirty="0">
                <a:solidFill>
                  <a:prstClr val="black">
                    <a:lumMod val="75000"/>
                    <a:lumOff val="25000"/>
                  </a:prstClr>
                </a:solidFill>
                <a:latin typeface="Century Gothic" panose="020B0502020202020204" pitchFamily="34" charset="0"/>
                <a:ea typeface="宋体" panose="02010600030101010101" pitchFamily="2" charset="-122"/>
              </a:rPr>
              <a:t>on a pre-trained GG face recognition network boosts the facial quality</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Use of a </a:t>
            </a:r>
            <a:r>
              <a:rPr lang="en-CA" sz="1200" dirty="0">
                <a:solidFill>
                  <a:schemeClr val="accent3"/>
                </a:solidFill>
                <a:latin typeface="Century Gothic" panose="020B0502020202020204" pitchFamily="34" charset="0"/>
              </a:rPr>
              <a:t>network pipeline </a:t>
            </a:r>
            <a:r>
              <a:rPr lang="en-CA" sz="1200" dirty="0">
                <a:solidFill>
                  <a:prstClr val="black">
                    <a:lumMod val="75000"/>
                    <a:lumOff val="25000"/>
                  </a:prstClr>
                </a:solidFill>
                <a:latin typeface="Century Gothic" panose="020B0502020202020204" pitchFamily="34" charset="0"/>
                <a:ea typeface="宋体" panose="02010600030101010101" pitchFamily="2" charset="-122"/>
              </a:rPr>
              <a:t>gives more control over the final output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1" name="TextBox 10">
            <a:extLst>
              <a:ext uri="{FF2B5EF4-FFF2-40B4-BE49-F238E27FC236}">
                <a16:creationId xmlns:a16="http://schemas.microsoft.com/office/drawing/2014/main" id="{A1B63C5B-8DC9-E44A-94BF-DADD676CBEE4}"/>
              </a:ext>
            </a:extLst>
          </p:cNvPr>
          <p:cNvSpPr txBox="1"/>
          <p:nvPr/>
        </p:nvSpPr>
        <p:spPr>
          <a:xfrm>
            <a:off x="7212931" y="5223417"/>
            <a:ext cx="3037974" cy="461665"/>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Timeline of the evolution of Deepfakes</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4" name="Picture 3" descr="Timeline&#10;&#10;Description automatically generated">
            <a:extLst>
              <a:ext uri="{FF2B5EF4-FFF2-40B4-BE49-F238E27FC236}">
                <a16:creationId xmlns:a16="http://schemas.microsoft.com/office/drawing/2014/main" id="{D2A0E5BA-C75A-8D4B-87A9-C898F6F1A7CC}"/>
              </a:ext>
            </a:extLst>
          </p:cNvPr>
          <p:cNvPicPr>
            <a:picLocks noChangeAspect="1"/>
          </p:cNvPicPr>
          <p:nvPr/>
        </p:nvPicPr>
        <p:blipFill rotWithShape="1">
          <a:blip r:embed="rId3">
            <a:extLst>
              <a:ext uri="{28A0092B-C50C-407E-A947-70E740481C1C}">
                <a14:useLocalDpi xmlns:a14="http://schemas.microsoft.com/office/drawing/2010/main" val="0"/>
              </a:ext>
            </a:extLst>
          </a:blip>
          <a:srcRect l="4159" r="7105" b="-3114"/>
          <a:stretch/>
        </p:blipFill>
        <p:spPr>
          <a:xfrm>
            <a:off x="4908884" y="2098011"/>
            <a:ext cx="6981098" cy="3036029"/>
          </a:xfrm>
          <a:prstGeom prst="rect">
            <a:avLst/>
          </a:prstGeom>
        </p:spPr>
      </p:pic>
    </p:spTree>
    <p:extLst>
      <p:ext uri="{BB962C8B-B14F-4D97-AF65-F5344CB8AC3E}">
        <p14:creationId xmlns:p14="http://schemas.microsoft.com/office/powerpoint/2010/main" val="7016781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26563"/>
            <a:ext cx="739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Technology – Challenge and Limitation</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7" y="1638540"/>
            <a:ext cx="6091721" cy="39703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rgbClr val="64C8B4"/>
                </a:solidFill>
                <a:latin typeface="Century Gothic" panose="020B0502020202020204" pitchFamily="34" charset="0"/>
                <a:ea typeface="宋体" panose="02010600030101010101" pitchFamily="2" charset="-122"/>
              </a:rPr>
              <a:t>Generalization</a:t>
            </a: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High-quality images of a specific identity requires a large number of samples of that identity</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rgbClr val="64C8B4"/>
                </a:solidFill>
                <a:latin typeface="Century Gothic" panose="020B0502020202020204" pitchFamily="34" charset="0"/>
                <a:ea typeface="宋体" panose="02010600030101010101" pitchFamily="2" charset="-122"/>
              </a:rPr>
              <a:t>Paired</a:t>
            </a: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r>
              <a:rPr lang="en-CA" sz="1200" dirty="0">
                <a:solidFill>
                  <a:srgbClr val="64C8B4"/>
                </a:solidFill>
                <a:latin typeface="Century Gothic" panose="020B0502020202020204" pitchFamily="34" charset="0"/>
                <a:ea typeface="宋体" panose="02010600030101010101" pitchFamily="2" charset="-122"/>
              </a:rPr>
              <a:t>Training</a:t>
            </a: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One way to train a neural network is to present the desired output to the model for each given input, which is laborious and impractical sometimes.</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rgbClr val="64C8B4"/>
                </a:solidFill>
                <a:latin typeface="Century Gothic" panose="020B0502020202020204" pitchFamily="34" charset="0"/>
                <a:ea typeface="宋体" panose="02010600030101010101" pitchFamily="2" charset="-122"/>
              </a:rPr>
              <a:t>Identity</a:t>
            </a: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r>
              <a:rPr lang="en-CA" sz="1200" dirty="0">
                <a:solidFill>
                  <a:srgbClr val="64C8B4"/>
                </a:solidFill>
                <a:latin typeface="Century Gothic" panose="020B0502020202020204" pitchFamily="34" charset="0"/>
                <a:ea typeface="宋体" panose="02010600030101010101" pitchFamily="2" charset="-122"/>
              </a:rPr>
              <a:t>Leakage</a:t>
            </a: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Sometimes the identity of the replacement is partially transferred</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rgbClr val="64C8B4"/>
                </a:solidFill>
                <a:latin typeface="Century Gothic" panose="020B0502020202020204" pitchFamily="34" charset="0"/>
                <a:ea typeface="宋体" panose="02010600030101010101" pitchFamily="2" charset="-122"/>
              </a:rPr>
              <a:t>Occlusions</a:t>
            </a: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Where part of the face is obstructed with a hand, hair, glasses or any other item, as a result, artifacts appear such as cropped imagery or inconsistent facial features.</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rgbClr val="64C8B4"/>
                </a:solidFill>
                <a:latin typeface="Century Gothic" panose="020B0502020202020204" pitchFamily="34" charset="0"/>
                <a:ea typeface="宋体" panose="02010600030101010101" pitchFamily="2" charset="-122"/>
              </a:rPr>
              <a:t>Temporal</a:t>
            </a: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r>
              <a:rPr lang="en-CA" sz="1200" dirty="0">
                <a:solidFill>
                  <a:srgbClr val="64C8B4"/>
                </a:solidFill>
                <a:latin typeface="Century Gothic" panose="020B0502020202020204" pitchFamily="34" charset="0"/>
                <a:ea typeface="宋体" panose="02010600030101010101" pitchFamily="2" charset="-122"/>
              </a:rPr>
              <a:t>Coherence</a:t>
            </a:r>
          </a:p>
          <a:p>
            <a:pPr marL="171450"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Most deepfake networks process each frame individually with no context of the preceding frames</a:t>
            </a:r>
          </a:p>
          <a:p>
            <a:pPr>
              <a:buSzPct val="100000"/>
            </a:pPr>
            <a:endParaRPr lang="en-US" altLang="zh-CN" sz="1200" dirty="0">
              <a:latin typeface="Century Gothic" panose="020B0502020202020204" pitchFamily="34" charset="0"/>
              <a:ea typeface="宋体" panose="02010600030101010101" pitchFamily="2" charset="-122"/>
            </a:endParaRPr>
          </a:p>
        </p:txBody>
      </p:sp>
      <p:pic>
        <p:nvPicPr>
          <p:cNvPr id="12290" name="Picture 2" descr="Wenn Deepfakes die Realität überholen – und vergiften - SWI swissinfo.ch">
            <a:extLst>
              <a:ext uri="{FF2B5EF4-FFF2-40B4-BE49-F238E27FC236}">
                <a16:creationId xmlns:a16="http://schemas.microsoft.com/office/drawing/2014/main" id="{8459FB10-427A-B843-AC32-23B9F25A1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2383" y="2161830"/>
            <a:ext cx="4393180" cy="2923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34037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Risks Associated with DeepFake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67144" y="1572631"/>
            <a:ext cx="6308288" cy="45243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Propagation/Spread of Misinformation</a:t>
            </a:r>
            <a:endParaRPr lang="en-US" altLang="zh-CN" sz="1200" dirty="0">
              <a:solidFill>
                <a:schemeClr val="accent3"/>
              </a:solidFill>
              <a:latin typeface="Century Gothic" panose="020B0502020202020204" pitchFamily="34" charset="0"/>
              <a:ea typeface="+mj-ea"/>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Pollute Information Source</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Trigger severe complications in society</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Misrepresentation, confusion and erosion of trust about a destination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Loss of credibility in state institutions, electronic media and others</a:t>
            </a: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Authentication Challenge</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Face ID</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Fingerprint ID</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Threat to automated speaker verification systems  e.g., Voice ID</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Threat to voice-controlled systems deployed on the Internet of Things (IoT)</a:t>
            </a:r>
          </a:p>
          <a:p>
            <a:pPr lvl="1">
              <a:buSzPct val="100000"/>
            </a:pP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Scams and Fraud</a:t>
            </a:r>
            <a:endParaRPr lang="en-US" altLang="zh-CN" sz="1200" dirty="0">
              <a:solidFill>
                <a:schemeClr val="accent3"/>
              </a:solidFill>
              <a:latin typeface="Century Gothic" panose="020B0502020202020204" pitchFamily="34" charset="0"/>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Tampering of evidence: Medical, Forensic, Court</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Empower criminals to manipulate business dealings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Generating fake artwork</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Financial Fraud: Falsify audit records, Insurance Fraud</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a:p>
            <a:pPr marL="171450" lvl="0" indent="-171450">
              <a:buSzPct val="100000"/>
              <a:buFont typeface="Wingdings" pitchFamily="2" charset="2"/>
              <a:buChar char="v"/>
            </a:pPr>
            <a:r>
              <a:rPr lang="en-CA" sz="1200" dirty="0">
                <a:solidFill>
                  <a:schemeClr val="accent3"/>
                </a:solidFill>
                <a:latin typeface="Century Gothic" panose="020B0502020202020204" pitchFamily="34" charset="0"/>
              </a:rPr>
              <a:t>Reputation Damage/Harming Credibility</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Revenge porn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Political sabotage via generated videos or articles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Defamation of public person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Impersonation of individuals</a:t>
            </a:r>
          </a:p>
          <a:p>
            <a:pPr>
              <a:buSzPct val="100000"/>
            </a:pPr>
            <a:endParaRPr lang="en-US" altLang="zh-CN" sz="1200" dirty="0">
              <a:latin typeface="Century Gothic" panose="020B0502020202020204" pitchFamily="34" charset="0"/>
              <a:ea typeface="宋体" panose="02010600030101010101" pitchFamily="2" charset="-122"/>
            </a:endParaRPr>
          </a:p>
        </p:txBody>
      </p:sp>
      <p:pic>
        <p:nvPicPr>
          <p:cNvPr id="13314" name="Picture 2" descr="5 ways to spot disinformation on your social media feeds - ABC News">
            <a:extLst>
              <a:ext uri="{FF2B5EF4-FFF2-40B4-BE49-F238E27FC236}">
                <a16:creationId xmlns:a16="http://schemas.microsoft.com/office/drawing/2014/main" id="{063D61E1-F1FA-B94F-B520-5186A2E62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5253" y="1835540"/>
            <a:ext cx="3998495" cy="399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0970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Risks Associated with DeepFake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67144" y="1319959"/>
            <a:ext cx="6308288" cy="47089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Damage brought out by Deepfake Pornography </a:t>
            </a:r>
            <a:endParaRPr lang="en-US" altLang="zh-CN" sz="1200" dirty="0">
              <a:solidFill>
                <a:schemeClr val="accent3"/>
              </a:solidFill>
              <a:latin typeface="Century Gothic" panose="020B0502020202020204" pitchFamily="34" charset="0"/>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Facilitate image-based sexual abuse</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Non-consensual creation</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Distribution</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threat of distribution of explicit content</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Revitalize “revenge pornography” and sextortion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Mental Damage:  Victimization is associated with Psychological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distress, Diagnosis of moderate to severe depression, Anxiety disorder,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Suicide</a:t>
            </a:r>
          </a:p>
          <a:p>
            <a:pPr marL="171450" indent="-171450">
              <a:buSzPct val="100000"/>
              <a:buFont typeface="Wingdings" pitchFamily="2" charset="2"/>
              <a:buChar char="v"/>
            </a:pPr>
            <a:endParaRPr lang="en-CA" sz="1200" dirty="0">
              <a:solidFill>
                <a:schemeClr val="accent3"/>
              </a:solidFill>
              <a:latin typeface="Century Gothic" panose="020B0502020202020204" pitchFamily="34" charset="0"/>
              <a:ea typeface="+mj-ea"/>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Misdirection of Public Opinion</a:t>
            </a:r>
            <a:endParaRPr lang="en-US" altLang="zh-CN" sz="1200" dirty="0">
              <a:solidFill>
                <a:schemeClr val="accent3"/>
              </a:solidFill>
              <a:latin typeface="Century Gothic" panose="020B0502020202020204" pitchFamily="34" charset="0"/>
              <a:ea typeface="+mj-ea"/>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Generated discourse to amplify events/facts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Defamation of innocent individuals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Inflammation of popular sentiment</a:t>
            </a: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Political Warfare Affects Election Results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Election Manipulation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Tone change of articles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Content loosely based on facts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Create Conspiracy</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Impersonation of political leaders­</a:t>
            </a:r>
          </a:p>
          <a:p>
            <a:pPr>
              <a:buSzPct val="100000"/>
            </a:pPr>
            <a:endParaRPr lang="en-US" altLang="zh-CN" sz="1200" dirty="0">
              <a:latin typeface="Century Gothic" panose="020B0502020202020204" pitchFamily="34" charset="0"/>
              <a:ea typeface="宋体" panose="02010600030101010101" pitchFamily="2" charset="-122"/>
            </a:endParaRPr>
          </a:p>
          <a:p>
            <a:pPr marL="171450" lvl="0" indent="-171450">
              <a:buSzPct val="100000"/>
              <a:buFont typeface="Wingdings" pitchFamily="2" charset="2"/>
              <a:buChar char="v"/>
            </a:pPr>
            <a:r>
              <a:rPr lang="en-CA" sz="1200" dirty="0">
                <a:solidFill>
                  <a:schemeClr val="accent3"/>
                </a:solidFill>
                <a:latin typeface="Century Gothic" panose="020B0502020202020204" pitchFamily="34" charset="0"/>
              </a:rPr>
              <a:t>National Security</a:t>
            </a:r>
          </a:p>
          <a:p>
            <a:pPr marL="628650" lvl="1" indent="-17145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Spark or justify a war</a:t>
            </a:r>
          </a:p>
          <a:p>
            <a:pPr marL="628650" lvl="1" indent="-17145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Deceive military analysts with fake information</a:t>
            </a:r>
          </a:p>
        </p:txBody>
      </p:sp>
      <p:pic>
        <p:nvPicPr>
          <p:cNvPr id="22530" name="Picture 2" descr="Public Opinion - BrandMentions Wiki">
            <a:extLst>
              <a:ext uri="{FF2B5EF4-FFF2-40B4-BE49-F238E27FC236}">
                <a16:creationId xmlns:a16="http://schemas.microsoft.com/office/drawing/2014/main" id="{0DCA515D-FAFE-1B45-9C7F-1FBA8EBAF7D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075" b="99403" l="2576" r="97879">
                        <a14:foregroundMark x1="6515" y1="67463" x2="7879" y2="50746"/>
                        <a14:foregroundMark x1="2576" y1="69552" x2="2576" y2="43582"/>
                        <a14:foregroundMark x1="7273" y1="95821" x2="12424" y2="90149"/>
                        <a14:foregroundMark x1="12424" y1="90149" x2="14242" y2="86269"/>
                        <a14:foregroundMark x1="13333" y1="73433" x2="13333" y2="88955"/>
                        <a14:foregroundMark x1="13333" y1="88955" x2="9848" y2="97910"/>
                        <a14:foregroundMark x1="9848" y1="97910" x2="18636" y2="80597"/>
                        <a14:foregroundMark x1="18636" y1="80597" x2="19848" y2="72836"/>
                        <a14:foregroundMark x1="57879" y1="8955" x2="57879" y2="8955"/>
                        <a14:foregroundMark x1="43636" y1="8358" x2="43636" y2="8358"/>
                        <a14:foregroundMark x1="38788" y1="5075" x2="38788" y2="5075"/>
                        <a14:foregroundMark x1="17424" y1="39403" x2="17424" y2="39403"/>
                        <a14:foregroundMark x1="12273" y1="38209" x2="12273" y2="38209"/>
                        <a14:foregroundMark x1="6970" y1="40000" x2="6970" y2="40000"/>
                        <a14:foregroundMark x1="11970" y1="35224" x2="11970" y2="35224"/>
                        <a14:foregroundMark x1="12273" y1="33134" x2="13333" y2="54925"/>
                        <a14:foregroundMark x1="7273" y1="36119" x2="9091" y2="49552"/>
                        <a14:foregroundMark x1="9091" y1="49552" x2="7273" y2="77612"/>
                        <a14:foregroundMark x1="7273" y1="77612" x2="8485" y2="82687"/>
                        <a14:foregroundMark x1="26667" y1="87761" x2="30455" y2="98209"/>
                        <a14:foregroundMark x1="21515" y1="99701" x2="21515" y2="99701"/>
                        <a14:foregroundMark x1="91212" y1="93134" x2="91212" y2="93134"/>
                        <a14:foregroundMark x1="94697" y1="92239" x2="94697" y2="92239"/>
                        <a14:foregroundMark x1="97879" y1="89254" x2="97879" y2="89254"/>
                        <a14:foregroundMark x1="95606" y1="61493" x2="95606" y2="61493"/>
                        <a14:foregroundMark x1="95909" y1="60597" x2="90909" y2="67164"/>
                        <a14:foregroundMark x1="90909" y1="67164" x2="85455" y2="60896"/>
                        <a14:foregroundMark x1="85455" y1="60896" x2="85152" y2="48358"/>
                        <a14:foregroundMark x1="85152" y1="48358" x2="83788" y2="57910"/>
                      </a14:backgroundRemoval>
                    </a14:imgEffect>
                  </a14:imgLayer>
                </a14:imgProps>
              </a:ext>
              <a:ext uri="{28A0092B-C50C-407E-A947-70E740481C1C}">
                <a14:useLocalDpi xmlns:a14="http://schemas.microsoft.com/office/drawing/2010/main" val="0"/>
              </a:ext>
            </a:extLst>
          </a:blip>
          <a:srcRect/>
          <a:stretch>
            <a:fillRect/>
          </a:stretch>
        </p:blipFill>
        <p:spPr bwMode="auto">
          <a:xfrm>
            <a:off x="6485499" y="3250866"/>
            <a:ext cx="5281385" cy="2680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95963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Prevention and Detection Solutions - Technological</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97838" y="1548565"/>
            <a:ext cx="6308288" cy="470898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DeepFake Detection Technologies</a:t>
            </a:r>
            <a:endParaRPr lang="en-US" altLang="zh-CN" sz="1200" dirty="0">
              <a:solidFill>
                <a:schemeClr val="accent3"/>
              </a:solidFill>
              <a:latin typeface="Century Gothic" panose="020B0502020202020204" pitchFamily="34" charset="0"/>
              <a:ea typeface="+mj-ea"/>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Detect deepfakes by searching for specific artifacts: </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spatial artifacts: inconsistencies, abnormalities in background, GAN fingerprints, in blending, environments and forensic</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temporal artifacts: detecting variation in a person’s behavior, physiological signals, frame synchronization and coherence</a:t>
            </a:r>
          </a:p>
          <a:p>
            <a:pPr marL="628650" lvl="1" indent="-171450">
              <a:buSzPct val="100000"/>
              <a:buFont typeface="Wingdings" pitchFamily="2" charset="2"/>
              <a:buChar char="v"/>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Technology companies such as Facebook, Twitter and Google are releasing database of deepfakes to improve identification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Data Provenance Technologies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Data provenance of multimedia should be tracked through distributed ledgers and blockchain networks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Content should be ranked by participants and AI</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Contents should be authenticated and managed as a global system</a:t>
            </a:r>
          </a:p>
          <a:p>
            <a:pPr lvl="1">
              <a:buSzPct val="100000"/>
            </a:pP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Counter Attacks Technologies</a:t>
            </a:r>
            <a:endParaRPr lang="en-US" altLang="zh-CN" sz="1200" dirty="0">
              <a:solidFill>
                <a:schemeClr val="accent3"/>
              </a:solidFill>
              <a:latin typeface="Century Gothic" panose="020B0502020202020204" pitchFamily="34" charset="0"/>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Adversarial machine learning can be used to disrupt and corrupt deepfake networks. Can prevents deepfake technologies from locating a proper face.</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Use adversarial noise to change the identity of the face so that web crawlers will not be able to find images to train model</a:t>
            </a:r>
          </a:p>
          <a:p>
            <a:pPr marL="628650" lvl="1" indent="-171450">
              <a:buSzPct val="100000"/>
              <a:buFont typeface="Wingdings" pitchFamily="2" charset="2"/>
              <a:buChar char="v"/>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lvl="1">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10" name="TextBox 9">
            <a:extLst>
              <a:ext uri="{FF2B5EF4-FFF2-40B4-BE49-F238E27FC236}">
                <a16:creationId xmlns:a16="http://schemas.microsoft.com/office/drawing/2014/main" id="{5B18F72A-4B43-094D-8505-9F6A68AD4E99}"/>
              </a:ext>
            </a:extLst>
          </p:cNvPr>
          <p:cNvSpPr txBox="1"/>
          <p:nvPr/>
        </p:nvSpPr>
        <p:spPr>
          <a:xfrm>
            <a:off x="7921553" y="6100604"/>
            <a:ext cx="3672113" cy="461665"/>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Summary of DeepFake Detection Models</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4" name="Picture 3" descr="A close-up of a document&#10;&#10;Description automatically generated with medium confidence">
            <a:extLst>
              <a:ext uri="{FF2B5EF4-FFF2-40B4-BE49-F238E27FC236}">
                <a16:creationId xmlns:a16="http://schemas.microsoft.com/office/drawing/2014/main" id="{F007F28F-6D56-F44E-9B1A-AF5973F86EAC}"/>
              </a:ext>
            </a:extLst>
          </p:cNvPr>
          <p:cNvPicPr>
            <a:picLocks noChangeAspect="1"/>
          </p:cNvPicPr>
          <p:nvPr/>
        </p:nvPicPr>
        <p:blipFill rotWithShape="1">
          <a:blip r:embed="rId3">
            <a:extLst>
              <a:ext uri="{28A0092B-C50C-407E-A947-70E740481C1C}">
                <a14:useLocalDpi xmlns:a14="http://schemas.microsoft.com/office/drawing/2010/main" val="0"/>
              </a:ext>
            </a:extLst>
          </a:blip>
          <a:srcRect t="3861" r="1845"/>
          <a:stretch/>
        </p:blipFill>
        <p:spPr>
          <a:xfrm>
            <a:off x="7171744" y="338718"/>
            <a:ext cx="4780769" cy="5761886"/>
          </a:xfrm>
          <a:prstGeom prst="rect">
            <a:avLst/>
          </a:prstGeom>
        </p:spPr>
      </p:pic>
    </p:spTree>
    <p:extLst>
      <p:ext uri="{BB962C8B-B14F-4D97-AF65-F5344CB8AC3E}">
        <p14:creationId xmlns:p14="http://schemas.microsoft.com/office/powerpoint/2010/main" val="169618716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Prevention and Detection Solutions – Laws and Regulations</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97838" y="1560591"/>
            <a:ext cx="6308288" cy="507831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Child Pornography Laws</a:t>
            </a:r>
            <a:endParaRPr lang="en-US" altLang="zh-CN" sz="1200" dirty="0">
              <a:solidFill>
                <a:schemeClr val="accent3"/>
              </a:solidFill>
              <a:latin typeface="Century Gothic" panose="020B0502020202020204" pitchFamily="34" charset="0"/>
              <a:ea typeface="+mj-ea"/>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Protect against the depiction of any person under the age of 18 in pornography and specify that this includes material produced using electronics/mechanical means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Production of deepfake videos with the face of minor and poster of such video would be prosecuted as an act of distribution child pornography</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Protection against revenge pornography</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Stipulates that the publication of an intimate image without consent is reprehensible by law</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The law covers sexual or nude images of a person that were produced using pyrographic, film or video recording</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[Need Expansion]: Deepfake pornography, which is algorithmically synthesized, is open to interpretation</a:t>
            </a:r>
          </a:p>
          <a:p>
            <a:pPr lvl="1">
              <a:buSzPct val="100000"/>
            </a:pP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Misappropriation of Personality</a:t>
            </a:r>
            <a:endParaRPr lang="en-US" altLang="zh-CN" sz="1200" dirty="0">
              <a:solidFill>
                <a:schemeClr val="accent3"/>
              </a:solidFill>
              <a:latin typeface="Century Gothic" panose="020B0502020202020204" pitchFamily="34" charset="0"/>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Legislation in place that prohibits the use of a person’s likeness for commercial purposes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Posting a deepfake pornographic video/fake generated other content that in se of a person’s personality/face/identity on a website that monetizes it in sole capacity, or monetizing traffic could represent a cause of action. This also put pressure on websites to be more active in betting materials</a:t>
            </a:r>
          </a:p>
          <a:p>
            <a:pPr marL="628650" lvl="1" indent="-171450">
              <a:buSzPct val="100000"/>
              <a:buFont typeface="Wingdings" pitchFamily="2" charset="2"/>
              <a:buChar char="v"/>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lvl="1">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2" name="TextBox 1">
            <a:extLst>
              <a:ext uri="{FF2B5EF4-FFF2-40B4-BE49-F238E27FC236}">
                <a16:creationId xmlns:a16="http://schemas.microsoft.com/office/drawing/2014/main" id="{C42A173C-ADA3-4C4C-BA85-DF1C601EAAC6}"/>
              </a:ext>
            </a:extLst>
          </p:cNvPr>
          <p:cNvSpPr txBox="1"/>
          <p:nvPr/>
        </p:nvSpPr>
        <p:spPr>
          <a:xfrm>
            <a:off x="4668253" y="721895"/>
            <a:ext cx="184731" cy="369332"/>
          </a:xfrm>
          <a:prstGeom prst="rect">
            <a:avLst/>
          </a:prstGeom>
          <a:noFill/>
        </p:spPr>
        <p:txBody>
          <a:bodyPr wrap="none" rtlCol="0">
            <a:spAutoFit/>
          </a:bodyPr>
          <a:lstStyle/>
          <a:p>
            <a:endParaRPr lang="en-US" dirty="0"/>
          </a:p>
        </p:txBody>
      </p:sp>
      <p:pic>
        <p:nvPicPr>
          <p:cNvPr id="17410" name="Picture 2" descr="Master List of Drone Laws (Organized by State / Country) l UAV Coach">
            <a:extLst>
              <a:ext uri="{FF2B5EF4-FFF2-40B4-BE49-F238E27FC236}">
                <a16:creationId xmlns:a16="http://schemas.microsoft.com/office/drawing/2014/main" id="{8D0724CD-CC8C-4C49-9057-6CB0689B65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336" r="27072" b="5389"/>
          <a:stretch/>
        </p:blipFill>
        <p:spPr bwMode="auto">
          <a:xfrm>
            <a:off x="7628728" y="2249904"/>
            <a:ext cx="3604486" cy="279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0361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9" y="1179094"/>
            <a:ext cx="5213414" cy="1756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9" y="352563"/>
            <a:ext cx="9268057"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Prevention and Detection Solutions – </a:t>
            </a:r>
          </a:p>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Societal/Media &amp; Academic/Research</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97839" y="1835074"/>
            <a:ext cx="6308288" cy="34163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Societal/Media</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Raise public awareness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Provide internet literacy</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Help individuals spot deepfakes material when they encounter it</a:t>
            </a:r>
          </a:p>
          <a:p>
            <a:pPr marL="1085850" lvl="2"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Teach individuals to critically think about every piece of media they come across online</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Educational Efforts for Bystanders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Better support for victims</a:t>
            </a:r>
          </a:p>
          <a:p>
            <a:pPr lvl="1">
              <a:buSzPct val="100000"/>
            </a:pP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lvl="1">
              <a:buSzPct val="100000"/>
            </a:pP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Academic/Research</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Examine the attitudes surrounding deepfake pornography/other crimes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Assess attitudes of police forces on TFSV (Technology-Facilitated Sexual Violence) and deepfake and other deepfake related crimes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Investigate potential impact of deepfakes on attitudes related to sexual norms and scripts, consent and sexual behaviours</a:t>
            </a: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2" name="TextBox 1">
            <a:extLst>
              <a:ext uri="{FF2B5EF4-FFF2-40B4-BE49-F238E27FC236}">
                <a16:creationId xmlns:a16="http://schemas.microsoft.com/office/drawing/2014/main" id="{C42A173C-ADA3-4C4C-BA85-DF1C601EAAC6}"/>
              </a:ext>
            </a:extLst>
          </p:cNvPr>
          <p:cNvSpPr txBox="1"/>
          <p:nvPr/>
        </p:nvSpPr>
        <p:spPr>
          <a:xfrm>
            <a:off x="4668253" y="721895"/>
            <a:ext cx="184731" cy="369332"/>
          </a:xfrm>
          <a:prstGeom prst="rect">
            <a:avLst/>
          </a:prstGeom>
          <a:noFill/>
        </p:spPr>
        <p:txBody>
          <a:bodyPr wrap="none" rtlCol="0">
            <a:spAutoFit/>
          </a:bodyPr>
          <a:lstStyle/>
          <a:p>
            <a:endParaRPr lang="en-US" dirty="0"/>
          </a:p>
        </p:txBody>
      </p:sp>
      <p:pic>
        <p:nvPicPr>
          <p:cNvPr id="19458" name="Picture 2" descr="Hands-On Research Skills Seminar | Menna El-Assady">
            <a:extLst>
              <a:ext uri="{FF2B5EF4-FFF2-40B4-BE49-F238E27FC236}">
                <a16:creationId xmlns:a16="http://schemas.microsoft.com/office/drawing/2014/main" id="{3DBBB702-6993-544B-84EB-2433542A641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463" t="-1" r="18948" b="-1381"/>
          <a:stretch/>
        </p:blipFill>
        <p:spPr bwMode="auto">
          <a:xfrm>
            <a:off x="9084651" y="2951275"/>
            <a:ext cx="2528262" cy="2491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ertificate in Public Relations (GUC) – GUC – There is no wealth above the  wealth of education">
            <a:extLst>
              <a:ext uri="{FF2B5EF4-FFF2-40B4-BE49-F238E27FC236}">
                <a16:creationId xmlns:a16="http://schemas.microsoft.com/office/drawing/2014/main" id="{040A0D03-2600-2442-A685-B5D50EB09846}"/>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449383" y="1835074"/>
            <a:ext cx="2586683" cy="2232401"/>
          </a:xfrm>
          <a:prstGeom prst="rect">
            <a:avLst/>
          </a:prstGeom>
          <a:noFill/>
        </p:spPr>
      </p:pic>
    </p:spTree>
    <p:extLst>
      <p:ext uri="{BB962C8B-B14F-4D97-AF65-F5344CB8AC3E}">
        <p14:creationId xmlns:p14="http://schemas.microsoft.com/office/powerpoint/2010/main" val="241972699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Summary and Future Direction</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97838" y="1776632"/>
            <a:ext cx="6645172" cy="37856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Summary:</a:t>
            </a:r>
            <a:endParaRPr lang="en-US" altLang="zh-CN" sz="1200" dirty="0">
              <a:solidFill>
                <a:schemeClr val="accent3"/>
              </a:solidFill>
              <a:latin typeface="Century Gothic" panose="020B0502020202020204" pitchFamily="34" charset="0"/>
              <a:ea typeface="+mj-ea"/>
            </a:endParaRP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Deepfake technologies utilizes deep learning methods such as Generative Adversarial Networks. Over the years, there have been huge improvements and advancements in making the fake content be more real.</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Current limitations still include fixing unreal features in the generated fake content, insufficient original data is another main problem and limitation</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Despite the benefits deepfake technologies has brought, it has significant downsides: spreading of misinformation, defamation of individuals, scams and frauds, influence elections, etc. These negative sides is shaking the whole society.</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Current law and regulations is insufficient to protect most victims. With the existing difficulty in convicting cyber crime, current law and regulation needs expansion to help the victims more</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Future Direction:</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The race between development of Deepfake technology and the development of prevention and detection technology</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Balance the positive and negative impact</a:t>
            </a:r>
          </a:p>
          <a:p>
            <a:pPr lvl="1">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2" name="TextBox 1">
            <a:extLst>
              <a:ext uri="{FF2B5EF4-FFF2-40B4-BE49-F238E27FC236}">
                <a16:creationId xmlns:a16="http://schemas.microsoft.com/office/drawing/2014/main" id="{C42A173C-ADA3-4C4C-BA85-DF1C601EAAC6}"/>
              </a:ext>
            </a:extLst>
          </p:cNvPr>
          <p:cNvSpPr txBox="1"/>
          <p:nvPr/>
        </p:nvSpPr>
        <p:spPr>
          <a:xfrm>
            <a:off x="4668253" y="721895"/>
            <a:ext cx="184731" cy="369332"/>
          </a:xfrm>
          <a:prstGeom prst="rect">
            <a:avLst/>
          </a:prstGeom>
          <a:noFill/>
        </p:spPr>
        <p:txBody>
          <a:bodyPr wrap="none" rtlCol="0">
            <a:spAutoFit/>
          </a:bodyPr>
          <a:lstStyle/>
          <a:p>
            <a:endParaRPr lang="en-US" dirty="0"/>
          </a:p>
        </p:txBody>
      </p:sp>
      <p:pic>
        <p:nvPicPr>
          <p:cNvPr id="20482" name="Picture 2" descr="1,221 Next Steps Illustrations &amp; Clip Art - iStock">
            <a:extLst>
              <a:ext uri="{FF2B5EF4-FFF2-40B4-BE49-F238E27FC236}">
                <a16:creationId xmlns:a16="http://schemas.microsoft.com/office/drawing/2014/main" id="{2F722363-B9A1-4D4A-B828-F7F69F9DB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3853" y="1897475"/>
            <a:ext cx="3565357" cy="3543966"/>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361723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References</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3076" y="1107984"/>
            <a:ext cx="11766882" cy="36009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[1] Y. Mirsky and W. Lee, “The Creation and Detection of Deepfakes: A Survey,” ACM computing surveys, vol. 54, no. 1, pp. 1–41, 2021,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10.1145/3425780.</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[2] V.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Karasavva</a:t>
            </a:r>
            <a:r>
              <a:rPr lang="en-CA" sz="1200" dirty="0">
                <a:solidFill>
                  <a:prstClr val="black">
                    <a:lumMod val="75000"/>
                    <a:lumOff val="25000"/>
                  </a:prstClr>
                </a:solidFill>
                <a:latin typeface="Century Gothic" panose="020B0502020202020204" pitchFamily="34" charset="0"/>
                <a:ea typeface="宋体" panose="02010600030101010101" pitchFamily="2" charset="-122"/>
              </a:rPr>
              <a:t> and A.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Noorbhai</a:t>
            </a:r>
            <a:r>
              <a:rPr lang="en-CA" sz="1200" dirty="0">
                <a:solidFill>
                  <a:prstClr val="black">
                    <a:lumMod val="75000"/>
                    <a:lumOff val="25000"/>
                  </a:prstClr>
                </a:solidFill>
                <a:latin typeface="Century Gothic" panose="020B0502020202020204" pitchFamily="34" charset="0"/>
                <a:ea typeface="宋体" panose="02010600030101010101" pitchFamily="2" charset="-122"/>
              </a:rPr>
              <a:t>, “The Real Threat of Deepfake Pornography: A Review of Canadian Policy,” Cyberpsychology, behavior and social networking, vol. 24, no. 3, pp. 23–209, 2021,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10.1089/cyber.2020.0272.</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[3] A. O. J. Kwok and S. G. M. Koh, “Deepfake: a social construction of technology perspective,” Current issues in tourism, vol. 24, no. 13, pp. 1798–1802, 2021,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10.1080/13683500.2020.173835</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[4] M. Masood, M. Nawaz, K. M. Malik, A.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Javed</a:t>
            </a:r>
            <a:r>
              <a:rPr lang="en-CA" sz="1200" dirty="0">
                <a:solidFill>
                  <a:prstClr val="black">
                    <a:lumMod val="75000"/>
                    <a:lumOff val="25000"/>
                  </a:prstClr>
                </a:solidFill>
                <a:latin typeface="Century Gothic" panose="020B0502020202020204" pitchFamily="34" charset="0"/>
                <a:ea typeface="宋体" panose="02010600030101010101" pitchFamily="2" charset="-122"/>
              </a:rPr>
              <a:t>, A.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Irtaza</a:t>
            </a:r>
            <a:r>
              <a:rPr lang="en-CA" sz="1200" dirty="0">
                <a:solidFill>
                  <a:prstClr val="black">
                    <a:lumMod val="75000"/>
                    <a:lumOff val="25000"/>
                  </a:prstClr>
                </a:solidFill>
                <a:latin typeface="Century Gothic" panose="020B0502020202020204" pitchFamily="34" charset="0"/>
                <a:ea typeface="宋体" panose="02010600030101010101" pitchFamily="2" charset="-122"/>
              </a:rPr>
              <a:t>, and H. Malik, “Deepfakes generation and detection: state-of-the-art, open challenges, countermeasures, and way forward,” Applied intelligence (Dordrecht, Netherlands), 2022,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10.1007/s10489-022-03766-z.</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[5] B. K.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Wiederhold</a:t>
            </a:r>
            <a:r>
              <a:rPr lang="en-CA" sz="1200" dirty="0">
                <a:solidFill>
                  <a:prstClr val="black">
                    <a:lumMod val="75000"/>
                    <a:lumOff val="25000"/>
                  </a:prstClr>
                </a:solidFill>
                <a:latin typeface="Century Gothic" panose="020B0502020202020204" pitchFamily="34" charset="0"/>
                <a:ea typeface="宋体" panose="02010600030101010101" pitchFamily="2" charset="-122"/>
              </a:rPr>
              <a:t>, “Can Deepfakes Improve Therapy?,” Cyberpsychology, behavior and social networking, vol. 24, no. 3, pp. 147–148, 2021,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10.1089/cyber.2021.29209.editorial.</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 </a:t>
            </a:r>
          </a:p>
          <a:p>
            <a:pPr lvl="1">
              <a:buSzPct val="100000"/>
            </a:pPr>
            <a:r>
              <a:rPr lang="en-CA" sz="1200" dirty="0">
                <a:solidFill>
                  <a:prstClr val="black">
                    <a:lumMod val="75000"/>
                    <a:lumOff val="25000"/>
                  </a:prstClr>
                </a:solidFill>
                <a:latin typeface="Century Gothic" panose="020B0502020202020204" pitchFamily="34" charset="0"/>
                <a:ea typeface="宋体" panose="02010600030101010101" pitchFamily="2" charset="-122"/>
              </a:rPr>
              <a:t>[6] J.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Kietzmann</a:t>
            </a:r>
            <a:r>
              <a:rPr lang="en-CA" sz="1200" dirty="0">
                <a:solidFill>
                  <a:prstClr val="black">
                    <a:lumMod val="75000"/>
                    <a:lumOff val="25000"/>
                  </a:prstClr>
                </a:solidFill>
                <a:latin typeface="Century Gothic" panose="020B0502020202020204" pitchFamily="34" charset="0"/>
                <a:ea typeface="宋体" panose="02010600030101010101" pitchFamily="2" charset="-122"/>
              </a:rPr>
              <a:t>, A. J. Mills, and K.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Plangger</a:t>
            </a:r>
            <a:r>
              <a:rPr lang="en-CA" sz="1200" dirty="0">
                <a:solidFill>
                  <a:prstClr val="black">
                    <a:lumMod val="75000"/>
                    <a:lumOff val="25000"/>
                  </a:prstClr>
                </a:solidFill>
                <a:latin typeface="Century Gothic" panose="020B0502020202020204" pitchFamily="34" charset="0"/>
                <a:ea typeface="宋体" panose="02010600030101010101" pitchFamily="2" charset="-122"/>
              </a:rPr>
              <a:t>, “Deepfakes: perspectives on the future ‘reality’ of advertising and branding,” International journal of advertising, vol. 40, no. 3, pp. 473–485, 2021, </a:t>
            </a:r>
            <a:r>
              <a:rPr lang="en-CA" sz="1200" dirty="0" err="1">
                <a:solidFill>
                  <a:prstClr val="black">
                    <a:lumMod val="75000"/>
                    <a:lumOff val="25000"/>
                  </a:prstClr>
                </a:solidFill>
                <a:latin typeface="Century Gothic" panose="020B0502020202020204" pitchFamily="34" charset="0"/>
                <a:ea typeface="宋体" panose="02010600030101010101" pitchFamily="2" charset="-122"/>
              </a:rPr>
              <a:t>doi</a:t>
            </a:r>
            <a:r>
              <a:rPr lang="en-CA" sz="1200" dirty="0">
                <a:solidFill>
                  <a:prstClr val="black">
                    <a:lumMod val="75000"/>
                    <a:lumOff val="25000"/>
                  </a:prstClr>
                </a:solidFill>
                <a:latin typeface="Century Gothic" panose="020B0502020202020204" pitchFamily="34" charset="0"/>
                <a:ea typeface="宋体" panose="02010600030101010101" pitchFamily="2" charset="-122"/>
              </a:rPr>
              <a:t>: 10.1080/02650487.2020.1834211.</a:t>
            </a: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2" name="TextBox 1">
            <a:extLst>
              <a:ext uri="{FF2B5EF4-FFF2-40B4-BE49-F238E27FC236}">
                <a16:creationId xmlns:a16="http://schemas.microsoft.com/office/drawing/2014/main" id="{C42A173C-ADA3-4C4C-BA85-DF1C601EAAC6}"/>
              </a:ext>
            </a:extLst>
          </p:cNvPr>
          <p:cNvSpPr txBox="1"/>
          <p:nvPr/>
        </p:nvSpPr>
        <p:spPr>
          <a:xfrm>
            <a:off x="4668253" y="721895"/>
            <a:ext cx="184731" cy="369332"/>
          </a:xfrm>
          <a:prstGeom prst="rect">
            <a:avLst/>
          </a:prstGeom>
          <a:noFill/>
        </p:spPr>
        <p:txBody>
          <a:bodyPr wrap="none" rtlCol="0">
            <a:spAutoFit/>
          </a:bodyPr>
          <a:lstStyle/>
          <a:p>
            <a:endParaRPr lang="en-US" dirty="0"/>
          </a:p>
        </p:txBody>
      </p:sp>
      <p:sp>
        <p:nvSpPr>
          <p:cNvPr id="9" name="Line 21">
            <a:extLst>
              <a:ext uri="{FF2B5EF4-FFF2-40B4-BE49-F238E27FC236}">
                <a16:creationId xmlns:a16="http://schemas.microsoft.com/office/drawing/2014/main" id="{06611ED9-E246-0F44-BF27-7E1EEF3D78B6}"/>
              </a:ext>
            </a:extLst>
          </p:cNvPr>
          <p:cNvSpPr>
            <a:spLocks noChangeShapeType="1"/>
          </p:cNvSpPr>
          <p:nvPr/>
        </p:nvSpPr>
        <p:spPr bwMode="auto">
          <a:xfrm flipV="1">
            <a:off x="8696508" y="4725727"/>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Tree>
    <p:extLst>
      <p:ext uri="{BB962C8B-B14F-4D97-AF65-F5344CB8AC3E}">
        <p14:creationId xmlns:p14="http://schemas.microsoft.com/office/powerpoint/2010/main" val="814314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ne 21">
            <a:extLst>
              <a:ext uri="{FF2B5EF4-FFF2-40B4-BE49-F238E27FC236}">
                <a16:creationId xmlns:a16="http://schemas.microsoft.com/office/drawing/2014/main" id="{7F76B835-636E-49F4-92B3-6F033315CF33}"/>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0" name="Rectangle 20">
            <a:extLst>
              <a:ext uri="{FF2B5EF4-FFF2-40B4-BE49-F238E27FC236}">
                <a16:creationId xmlns:a16="http://schemas.microsoft.com/office/drawing/2014/main" id="{5AEF95A2-9EB8-478A-9572-CA5EF1BA58C3}"/>
              </a:ext>
            </a:extLst>
          </p:cNvPr>
          <p:cNvSpPr>
            <a:spLocks noChangeArrowheads="1"/>
          </p:cNvSpPr>
          <p:nvPr/>
        </p:nvSpPr>
        <p:spPr bwMode="auto">
          <a:xfrm>
            <a:off x="597838" y="526563"/>
            <a:ext cx="2489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Content Overview</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2" name="Triangle 1">
            <a:extLst>
              <a:ext uri="{FF2B5EF4-FFF2-40B4-BE49-F238E27FC236}">
                <a16:creationId xmlns:a16="http://schemas.microsoft.com/office/drawing/2014/main" id="{7919D501-A320-E24C-8645-4670BA973FF2}"/>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组合 149">
            <a:extLst>
              <a:ext uri="{FF2B5EF4-FFF2-40B4-BE49-F238E27FC236}">
                <a16:creationId xmlns:a16="http://schemas.microsoft.com/office/drawing/2014/main" id="{4837143E-8E5F-D14D-80C2-0292DF0BDE3C}"/>
              </a:ext>
            </a:extLst>
          </p:cNvPr>
          <p:cNvGrpSpPr/>
          <p:nvPr/>
        </p:nvGrpSpPr>
        <p:grpSpPr>
          <a:xfrm>
            <a:off x="748445" y="2036251"/>
            <a:ext cx="511994" cy="388259"/>
            <a:chOff x="646562" y="1647630"/>
            <a:chExt cx="1204992" cy="926036"/>
          </a:xfrm>
        </p:grpSpPr>
        <p:sp>
          <p:nvSpPr>
            <p:cNvPr id="40" name="任意多边形 118">
              <a:extLst>
                <a:ext uri="{FF2B5EF4-FFF2-40B4-BE49-F238E27FC236}">
                  <a16:creationId xmlns:a16="http://schemas.microsoft.com/office/drawing/2014/main" id="{E6A2C9CF-C53F-3B48-9458-B84A666464D1}"/>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sp>
          <p:nvSpPr>
            <p:cNvPr id="41" name="任意多边形 117">
              <a:extLst>
                <a:ext uri="{FF2B5EF4-FFF2-40B4-BE49-F238E27FC236}">
                  <a16:creationId xmlns:a16="http://schemas.microsoft.com/office/drawing/2014/main" id="{DE2D5CFD-BA1F-6142-A210-943636D8B4AC}"/>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grpSp>
      <p:grpSp>
        <p:nvGrpSpPr>
          <p:cNvPr id="47" name="组合 148">
            <a:extLst>
              <a:ext uri="{FF2B5EF4-FFF2-40B4-BE49-F238E27FC236}">
                <a16:creationId xmlns:a16="http://schemas.microsoft.com/office/drawing/2014/main" id="{E27792BF-EB6B-4F4E-95F1-1E5083370CBB}"/>
              </a:ext>
            </a:extLst>
          </p:cNvPr>
          <p:cNvGrpSpPr/>
          <p:nvPr/>
        </p:nvGrpSpPr>
        <p:grpSpPr>
          <a:xfrm>
            <a:off x="749896" y="3367628"/>
            <a:ext cx="510543" cy="382612"/>
            <a:chOff x="646562" y="3239495"/>
            <a:chExt cx="1242408" cy="938516"/>
          </a:xfrm>
        </p:grpSpPr>
        <p:sp>
          <p:nvSpPr>
            <p:cNvPr id="48" name="任意多边形 116">
              <a:extLst>
                <a:ext uri="{FF2B5EF4-FFF2-40B4-BE49-F238E27FC236}">
                  <a16:creationId xmlns:a16="http://schemas.microsoft.com/office/drawing/2014/main" id="{42D20E14-B718-B74C-A382-37A8C62B0CF1}"/>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115">
              <a:extLst>
                <a:ext uri="{FF2B5EF4-FFF2-40B4-BE49-F238E27FC236}">
                  <a16:creationId xmlns:a16="http://schemas.microsoft.com/office/drawing/2014/main" id="{695F7FF3-BD69-F24B-A11D-9170728C906B}"/>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147">
            <a:extLst>
              <a:ext uri="{FF2B5EF4-FFF2-40B4-BE49-F238E27FC236}">
                <a16:creationId xmlns:a16="http://schemas.microsoft.com/office/drawing/2014/main" id="{9EB7F795-0F0D-E14B-9AF6-781D8698D8D5}"/>
              </a:ext>
            </a:extLst>
          </p:cNvPr>
          <p:cNvGrpSpPr/>
          <p:nvPr/>
        </p:nvGrpSpPr>
        <p:grpSpPr>
          <a:xfrm>
            <a:off x="748445" y="4767235"/>
            <a:ext cx="511994" cy="382612"/>
            <a:chOff x="646562" y="4837273"/>
            <a:chExt cx="1269135" cy="943580"/>
          </a:xfrm>
        </p:grpSpPr>
        <p:sp>
          <p:nvSpPr>
            <p:cNvPr id="51" name="任意多边形 114">
              <a:extLst>
                <a:ext uri="{FF2B5EF4-FFF2-40B4-BE49-F238E27FC236}">
                  <a16:creationId xmlns:a16="http://schemas.microsoft.com/office/drawing/2014/main" id="{4A3E3830-1DE7-3F42-878E-99B3DFC78DF2}"/>
                </a:ext>
              </a:extLst>
            </p:cNvPr>
            <p:cNvSpPr/>
            <p:nvPr/>
          </p:nvSpPr>
          <p:spPr>
            <a:xfrm>
              <a:off x="1364874" y="4837273"/>
              <a:ext cx="550823" cy="943580"/>
            </a:xfrm>
            <a:custGeom>
              <a:avLst/>
              <a:gdLst/>
              <a:ahLst/>
              <a:cxnLst/>
              <a:rect l="l" t="t" r="r" b="b"/>
              <a:pathLst>
                <a:path w="1252502" h="2145581">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113">
              <a:extLst>
                <a:ext uri="{FF2B5EF4-FFF2-40B4-BE49-F238E27FC236}">
                  <a16:creationId xmlns:a16="http://schemas.microsoft.com/office/drawing/2014/main" id="{D6F1940A-0AFF-FF40-82FA-4721EF0C5FB9}"/>
                </a:ext>
              </a:extLst>
            </p:cNvPr>
            <p:cNvSpPr/>
            <p:nvPr/>
          </p:nvSpPr>
          <p:spPr>
            <a:xfrm>
              <a:off x="646562" y="4852128"/>
              <a:ext cx="593870" cy="926036"/>
            </a:xfrm>
            <a:custGeom>
              <a:avLst/>
              <a:gdLst/>
              <a:ahLst/>
              <a:cxnLst/>
              <a:rect l="l" t="t" r="r" b="b"/>
              <a:pathLst>
                <a:path w="1350388" h="2105688">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Group 53">
            <a:extLst>
              <a:ext uri="{FF2B5EF4-FFF2-40B4-BE49-F238E27FC236}">
                <a16:creationId xmlns:a16="http://schemas.microsoft.com/office/drawing/2014/main" id="{9D555AC5-9B1A-914F-84D1-BD63B0AF7DF1}"/>
              </a:ext>
            </a:extLst>
          </p:cNvPr>
          <p:cNvGrpSpPr/>
          <p:nvPr/>
        </p:nvGrpSpPr>
        <p:grpSpPr>
          <a:xfrm>
            <a:off x="1518620" y="1728990"/>
            <a:ext cx="3694786" cy="830997"/>
            <a:chOff x="1458128" y="2045294"/>
            <a:chExt cx="3694786" cy="830997"/>
          </a:xfrm>
        </p:grpSpPr>
        <p:sp>
          <p:nvSpPr>
            <p:cNvPr id="38" name="矩形 73">
              <a:extLst>
                <a:ext uri="{FF2B5EF4-FFF2-40B4-BE49-F238E27FC236}">
                  <a16:creationId xmlns:a16="http://schemas.microsoft.com/office/drawing/2014/main" id="{F42AB2FB-4F02-4544-BD9A-BF339F05ABA0}"/>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What is DeepFake</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Background knowledge about DeepFake</a:t>
              </a: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Major Application fields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53" name="Line 21">
              <a:extLst>
                <a:ext uri="{FF2B5EF4-FFF2-40B4-BE49-F238E27FC236}">
                  <a16:creationId xmlns:a16="http://schemas.microsoft.com/office/drawing/2014/main" id="{4A9F68AE-DAD8-E940-B34B-716AA4B61885}"/>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55" name="Group 54">
            <a:extLst>
              <a:ext uri="{FF2B5EF4-FFF2-40B4-BE49-F238E27FC236}">
                <a16:creationId xmlns:a16="http://schemas.microsoft.com/office/drawing/2014/main" id="{5761AAA0-997B-E24A-8A2B-9E3DC31A1974}"/>
              </a:ext>
            </a:extLst>
          </p:cNvPr>
          <p:cNvGrpSpPr/>
          <p:nvPr/>
        </p:nvGrpSpPr>
        <p:grpSpPr>
          <a:xfrm>
            <a:off x="1518620" y="3077606"/>
            <a:ext cx="3694786" cy="830997"/>
            <a:chOff x="1458128" y="2045294"/>
            <a:chExt cx="3694786" cy="830997"/>
          </a:xfrm>
        </p:grpSpPr>
        <p:sp>
          <p:nvSpPr>
            <p:cNvPr id="56" name="矩形 73">
              <a:extLst>
                <a:ext uri="{FF2B5EF4-FFF2-40B4-BE49-F238E27FC236}">
                  <a16:creationId xmlns:a16="http://schemas.microsoft.com/office/drawing/2014/main" id="{32619E42-7CD2-4347-BDF6-E973B48D04BB}"/>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DeepFake Applications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DeepFake Applications for Fake Video, Fake Image, Fake Audio, Fake Text and some other applications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57" name="Line 21">
              <a:extLst>
                <a:ext uri="{FF2B5EF4-FFF2-40B4-BE49-F238E27FC236}">
                  <a16:creationId xmlns:a16="http://schemas.microsoft.com/office/drawing/2014/main" id="{9B384557-B905-B040-B7DE-BFFBE93C95C5}"/>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58" name="Group 57">
            <a:extLst>
              <a:ext uri="{FF2B5EF4-FFF2-40B4-BE49-F238E27FC236}">
                <a16:creationId xmlns:a16="http://schemas.microsoft.com/office/drawing/2014/main" id="{40C37036-5614-AB45-8723-CABC452B6C22}"/>
              </a:ext>
            </a:extLst>
          </p:cNvPr>
          <p:cNvGrpSpPr/>
          <p:nvPr/>
        </p:nvGrpSpPr>
        <p:grpSpPr>
          <a:xfrm>
            <a:off x="1518619" y="4446642"/>
            <a:ext cx="3694786" cy="830997"/>
            <a:chOff x="1458128" y="2045294"/>
            <a:chExt cx="3694786" cy="830997"/>
          </a:xfrm>
        </p:grpSpPr>
        <p:sp>
          <p:nvSpPr>
            <p:cNvPr id="59" name="矩形 73">
              <a:extLst>
                <a:ext uri="{FF2B5EF4-FFF2-40B4-BE49-F238E27FC236}">
                  <a16:creationId xmlns:a16="http://schemas.microsoft.com/office/drawing/2014/main" id="{C11EC128-17B0-D74A-8E9B-451F9C266273}"/>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DeepFake Technology</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DeepFake technologies, major advancement throughout the development process and limitations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0" name="Line 21">
              <a:extLst>
                <a:ext uri="{FF2B5EF4-FFF2-40B4-BE49-F238E27FC236}">
                  <a16:creationId xmlns:a16="http://schemas.microsoft.com/office/drawing/2014/main" id="{1143671E-35BF-264D-86D3-02D83117FD03}"/>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1" name="Group 60">
            <a:extLst>
              <a:ext uri="{FF2B5EF4-FFF2-40B4-BE49-F238E27FC236}">
                <a16:creationId xmlns:a16="http://schemas.microsoft.com/office/drawing/2014/main" id="{DF70D0B6-57F7-1640-9B80-1622F9D61DBE}"/>
              </a:ext>
            </a:extLst>
          </p:cNvPr>
          <p:cNvGrpSpPr/>
          <p:nvPr/>
        </p:nvGrpSpPr>
        <p:grpSpPr>
          <a:xfrm>
            <a:off x="6967174" y="1737937"/>
            <a:ext cx="3694786" cy="830997"/>
            <a:chOff x="1458128" y="2045294"/>
            <a:chExt cx="3694786" cy="830997"/>
          </a:xfrm>
        </p:grpSpPr>
        <p:sp>
          <p:nvSpPr>
            <p:cNvPr id="62" name="矩形 73">
              <a:extLst>
                <a:ext uri="{FF2B5EF4-FFF2-40B4-BE49-F238E27FC236}">
                  <a16:creationId xmlns:a16="http://schemas.microsoft.com/office/drawing/2014/main" id="{C05A9BD9-255A-CB44-8EF5-88A3DB0BB321}"/>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Risks Associated with DeepFake</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Existing and potential risks brought out by DeepFake Applications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3" name="Line 21">
              <a:extLst>
                <a:ext uri="{FF2B5EF4-FFF2-40B4-BE49-F238E27FC236}">
                  <a16:creationId xmlns:a16="http://schemas.microsoft.com/office/drawing/2014/main" id="{13D97DDE-4E70-8D4A-B1DF-F5061048A1F7}"/>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4" name="Group 63">
            <a:extLst>
              <a:ext uri="{FF2B5EF4-FFF2-40B4-BE49-F238E27FC236}">
                <a16:creationId xmlns:a16="http://schemas.microsoft.com/office/drawing/2014/main" id="{D87857DD-0FC5-7849-A908-A8D835B9752B}"/>
              </a:ext>
            </a:extLst>
          </p:cNvPr>
          <p:cNvGrpSpPr/>
          <p:nvPr/>
        </p:nvGrpSpPr>
        <p:grpSpPr>
          <a:xfrm>
            <a:off x="6978595" y="3077606"/>
            <a:ext cx="3694786" cy="984885"/>
            <a:chOff x="1458128" y="2045294"/>
            <a:chExt cx="3694786" cy="984885"/>
          </a:xfrm>
        </p:grpSpPr>
        <p:sp>
          <p:nvSpPr>
            <p:cNvPr id="65" name="矩形 73">
              <a:extLst>
                <a:ext uri="{FF2B5EF4-FFF2-40B4-BE49-F238E27FC236}">
                  <a16:creationId xmlns:a16="http://schemas.microsoft.com/office/drawing/2014/main" id="{B4756FEC-0CA8-C047-B4CD-22060A443C82}"/>
                </a:ext>
              </a:extLst>
            </p:cNvPr>
            <p:cNvSpPr/>
            <p:nvPr/>
          </p:nvSpPr>
          <p:spPr>
            <a:xfrm>
              <a:off x="1458128" y="2045294"/>
              <a:ext cx="3694786" cy="98488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Prevention and Detection Solutions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Overview of potential solutions from technological, political, media/societal and Academic/Research perspectives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6" name="Line 21">
              <a:extLst>
                <a:ext uri="{FF2B5EF4-FFF2-40B4-BE49-F238E27FC236}">
                  <a16:creationId xmlns:a16="http://schemas.microsoft.com/office/drawing/2014/main" id="{583FFF8F-C9B3-2048-AF12-E26ADE6B9CAB}"/>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7" name="Group 66">
            <a:extLst>
              <a:ext uri="{FF2B5EF4-FFF2-40B4-BE49-F238E27FC236}">
                <a16:creationId xmlns:a16="http://schemas.microsoft.com/office/drawing/2014/main" id="{5647E896-50B4-AA47-BE2C-9F66013C4745}"/>
              </a:ext>
            </a:extLst>
          </p:cNvPr>
          <p:cNvGrpSpPr/>
          <p:nvPr/>
        </p:nvGrpSpPr>
        <p:grpSpPr>
          <a:xfrm>
            <a:off x="6967174" y="4446641"/>
            <a:ext cx="3694786" cy="830997"/>
            <a:chOff x="1458128" y="2045294"/>
            <a:chExt cx="3694786" cy="830997"/>
          </a:xfrm>
        </p:grpSpPr>
        <p:sp>
          <p:nvSpPr>
            <p:cNvPr id="68" name="矩形 73">
              <a:extLst>
                <a:ext uri="{FF2B5EF4-FFF2-40B4-BE49-F238E27FC236}">
                  <a16:creationId xmlns:a16="http://schemas.microsoft.com/office/drawing/2014/main" id="{744506A0-F03F-BF44-82F7-7FEF85D387A1}"/>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Summary and Future Direction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Summary of important points about DeepFake</a:t>
              </a: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Things need to be aware of in the future</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9" name="Line 21">
              <a:extLst>
                <a:ext uri="{FF2B5EF4-FFF2-40B4-BE49-F238E27FC236}">
                  <a16:creationId xmlns:a16="http://schemas.microsoft.com/office/drawing/2014/main" id="{DFB42795-6EE9-6E4F-9003-E6BA046C5459}"/>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73" name="组合 150">
            <a:extLst>
              <a:ext uri="{FF2B5EF4-FFF2-40B4-BE49-F238E27FC236}">
                <a16:creationId xmlns:a16="http://schemas.microsoft.com/office/drawing/2014/main" id="{E51F74D4-A184-5744-8B15-D4926C3E15E3}"/>
              </a:ext>
            </a:extLst>
          </p:cNvPr>
          <p:cNvGrpSpPr/>
          <p:nvPr/>
        </p:nvGrpSpPr>
        <p:grpSpPr>
          <a:xfrm>
            <a:off x="6160291" y="2030126"/>
            <a:ext cx="511994" cy="382612"/>
            <a:chOff x="9237692" y="1569749"/>
            <a:chExt cx="1275814" cy="935378"/>
          </a:xfrm>
        </p:grpSpPr>
        <p:sp>
          <p:nvSpPr>
            <p:cNvPr id="74" name="任意多边形 112">
              <a:extLst>
                <a:ext uri="{FF2B5EF4-FFF2-40B4-BE49-F238E27FC236}">
                  <a16:creationId xmlns:a16="http://schemas.microsoft.com/office/drawing/2014/main" id="{97EECA4A-2D95-1147-8429-A60912AF4EE8}"/>
                </a:ext>
              </a:extLst>
            </p:cNvPr>
            <p:cNvSpPr/>
            <p:nvPr/>
          </p:nvSpPr>
          <p:spPr>
            <a:xfrm>
              <a:off x="9876112" y="1569749"/>
              <a:ext cx="637394" cy="924687"/>
            </a:xfrm>
            <a:custGeom>
              <a:avLst/>
              <a:gdLst/>
              <a:ahLst/>
              <a:cxnLst/>
              <a:rect l="l" t="t" r="r" b="b"/>
              <a:pathLst>
                <a:path w="1449356" h="2102624">
                  <a:moveTo>
                    <a:pt x="1048278" y="0"/>
                  </a:moveTo>
                  <a:cubicBezTo>
                    <a:pt x="1079802" y="507"/>
                    <a:pt x="1107148" y="10887"/>
                    <a:pt x="1130317" y="31145"/>
                  </a:cubicBezTo>
                  <a:cubicBezTo>
                    <a:pt x="1153485" y="51401"/>
                    <a:pt x="1165639" y="78494"/>
                    <a:pt x="1166778" y="112424"/>
                  </a:cubicBezTo>
                  <a:lnTo>
                    <a:pt x="1166778" y="1346044"/>
                  </a:lnTo>
                  <a:lnTo>
                    <a:pt x="1352125" y="1346044"/>
                  </a:lnTo>
                  <a:cubicBezTo>
                    <a:pt x="1380105" y="1346740"/>
                    <a:pt x="1403147" y="1356742"/>
                    <a:pt x="1421251" y="1376049"/>
                  </a:cubicBezTo>
                  <a:cubicBezTo>
                    <a:pt x="1439355" y="1395355"/>
                    <a:pt x="1448724" y="1419790"/>
                    <a:pt x="1449356" y="1449352"/>
                  </a:cubicBezTo>
                  <a:cubicBezTo>
                    <a:pt x="1448724" y="1476002"/>
                    <a:pt x="1439355" y="1498664"/>
                    <a:pt x="1421251" y="1517338"/>
                  </a:cubicBezTo>
                  <a:cubicBezTo>
                    <a:pt x="1403147" y="1536012"/>
                    <a:pt x="1380105" y="1545761"/>
                    <a:pt x="1352125" y="1546583"/>
                  </a:cubicBezTo>
                  <a:lnTo>
                    <a:pt x="1166778" y="1546583"/>
                  </a:lnTo>
                  <a:lnTo>
                    <a:pt x="1166778" y="2005392"/>
                  </a:lnTo>
                  <a:cubicBezTo>
                    <a:pt x="1166209" y="2033373"/>
                    <a:pt x="1156713" y="2056414"/>
                    <a:pt x="1138293" y="2074518"/>
                  </a:cubicBezTo>
                  <a:cubicBezTo>
                    <a:pt x="1119872" y="2092623"/>
                    <a:pt x="1095944" y="2101991"/>
                    <a:pt x="1066509" y="2102624"/>
                  </a:cubicBezTo>
                  <a:cubicBezTo>
                    <a:pt x="1038529" y="2101991"/>
                    <a:pt x="1015488" y="2092623"/>
                    <a:pt x="997383" y="2074518"/>
                  </a:cubicBezTo>
                  <a:cubicBezTo>
                    <a:pt x="979279" y="2056414"/>
                    <a:pt x="969911" y="2033373"/>
                    <a:pt x="969278" y="2005392"/>
                  </a:cubicBezTo>
                  <a:lnTo>
                    <a:pt x="969278" y="1546583"/>
                  </a:lnTo>
                  <a:lnTo>
                    <a:pt x="112428" y="1546583"/>
                  </a:lnTo>
                  <a:cubicBezTo>
                    <a:pt x="85145" y="1546077"/>
                    <a:pt x="59950" y="1535696"/>
                    <a:pt x="36846" y="1515439"/>
                  </a:cubicBezTo>
                  <a:cubicBezTo>
                    <a:pt x="13741" y="1495181"/>
                    <a:pt x="1460" y="1468090"/>
                    <a:pt x="4" y="1434160"/>
                  </a:cubicBezTo>
                  <a:cubicBezTo>
                    <a:pt x="-123" y="1420360"/>
                    <a:pt x="2409" y="1405421"/>
                    <a:pt x="7600" y="1389342"/>
                  </a:cubicBezTo>
                  <a:cubicBezTo>
                    <a:pt x="12791" y="1373264"/>
                    <a:pt x="21400" y="1356805"/>
                    <a:pt x="33427" y="1339967"/>
                  </a:cubicBezTo>
                  <a:lnTo>
                    <a:pt x="944970" y="54693"/>
                  </a:lnTo>
                  <a:cubicBezTo>
                    <a:pt x="960289" y="36462"/>
                    <a:pt x="976747" y="22788"/>
                    <a:pt x="994345" y="13673"/>
                  </a:cubicBezTo>
                  <a:cubicBezTo>
                    <a:pt x="1011943" y="4557"/>
                    <a:pt x="1029920" y="0"/>
                    <a:pt x="1048278" y="0"/>
                  </a:cubicBezTo>
                  <a:close/>
                  <a:moveTo>
                    <a:pt x="969278" y="361579"/>
                  </a:moveTo>
                  <a:lnTo>
                    <a:pt x="270428" y="1349082"/>
                  </a:lnTo>
                  <a:cubicBezTo>
                    <a:pt x="391841" y="1348956"/>
                    <a:pt x="508316" y="1348449"/>
                    <a:pt x="619853" y="1347563"/>
                  </a:cubicBezTo>
                  <a:cubicBezTo>
                    <a:pt x="731390" y="1346677"/>
                    <a:pt x="847865" y="1346170"/>
                    <a:pt x="969278" y="1346044"/>
                  </a:cubicBezTo>
                  <a:lnTo>
                    <a:pt x="969278" y="361579"/>
                  </a:ln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任意多边形 111">
              <a:extLst>
                <a:ext uri="{FF2B5EF4-FFF2-40B4-BE49-F238E27FC236}">
                  <a16:creationId xmlns:a16="http://schemas.microsoft.com/office/drawing/2014/main" id="{C88AC272-38A9-6844-BE70-A326E7E5B87C}"/>
                </a:ext>
              </a:extLst>
            </p:cNvPr>
            <p:cNvSpPr/>
            <p:nvPr/>
          </p:nvSpPr>
          <p:spPr>
            <a:xfrm>
              <a:off x="9237692" y="1579092"/>
              <a:ext cx="593870" cy="926035"/>
            </a:xfrm>
            <a:custGeom>
              <a:avLst/>
              <a:gdLst/>
              <a:ahLst/>
              <a:cxnLst/>
              <a:rect l="l" t="t" r="r" b="b"/>
              <a:pathLst>
                <a:path w="1350388" h="2105688">
                  <a:moveTo>
                    <a:pt x="687971" y="25"/>
                  </a:moveTo>
                  <a:lnTo>
                    <a:pt x="712279" y="25"/>
                  </a:lnTo>
                  <a:cubicBezTo>
                    <a:pt x="894524" y="11672"/>
                    <a:pt x="1037459" y="72696"/>
                    <a:pt x="1141084" y="183093"/>
                  </a:cubicBezTo>
                  <a:cubicBezTo>
                    <a:pt x="1244708" y="293491"/>
                    <a:pt x="1309403" y="428956"/>
                    <a:pt x="1335166" y="589489"/>
                  </a:cubicBezTo>
                  <a:cubicBezTo>
                    <a:pt x="1339661" y="614114"/>
                    <a:pt x="1342826" y="640068"/>
                    <a:pt x="1344661" y="667350"/>
                  </a:cubicBezTo>
                  <a:cubicBezTo>
                    <a:pt x="1346497" y="694633"/>
                    <a:pt x="1347383" y="721346"/>
                    <a:pt x="1347320" y="747490"/>
                  </a:cubicBezTo>
                  <a:lnTo>
                    <a:pt x="1350359" y="1242761"/>
                  </a:lnTo>
                  <a:cubicBezTo>
                    <a:pt x="1351055" y="1358096"/>
                    <a:pt x="1339028" y="1469254"/>
                    <a:pt x="1314277" y="1576234"/>
                  </a:cubicBezTo>
                  <a:cubicBezTo>
                    <a:pt x="1289526" y="1683213"/>
                    <a:pt x="1247873" y="1777659"/>
                    <a:pt x="1189319" y="1859572"/>
                  </a:cubicBezTo>
                  <a:cubicBezTo>
                    <a:pt x="1132728" y="1938762"/>
                    <a:pt x="1056006" y="1999151"/>
                    <a:pt x="959155" y="2040741"/>
                  </a:cubicBezTo>
                  <a:cubicBezTo>
                    <a:pt x="862304" y="2082330"/>
                    <a:pt x="756716" y="2103979"/>
                    <a:pt x="642394" y="2105688"/>
                  </a:cubicBezTo>
                  <a:cubicBezTo>
                    <a:pt x="510952" y="2093740"/>
                    <a:pt x="400441" y="2053828"/>
                    <a:pt x="310863" y="1985949"/>
                  </a:cubicBezTo>
                  <a:cubicBezTo>
                    <a:pt x="221284" y="1918071"/>
                    <a:pt x="151286" y="1833145"/>
                    <a:pt x="100870" y="1731168"/>
                  </a:cubicBezTo>
                  <a:cubicBezTo>
                    <a:pt x="50454" y="1629191"/>
                    <a:pt x="18269" y="1521082"/>
                    <a:pt x="4314" y="1406839"/>
                  </a:cubicBezTo>
                  <a:cubicBezTo>
                    <a:pt x="2669" y="1380568"/>
                    <a:pt x="1402" y="1352589"/>
                    <a:pt x="516" y="1322900"/>
                  </a:cubicBezTo>
                  <a:cubicBezTo>
                    <a:pt x="-370" y="1293213"/>
                    <a:pt x="-117" y="1264474"/>
                    <a:pt x="1276" y="1236684"/>
                  </a:cubicBezTo>
                  <a:cubicBezTo>
                    <a:pt x="1402" y="1163508"/>
                    <a:pt x="1909" y="1089571"/>
                    <a:pt x="2795" y="1014877"/>
                  </a:cubicBezTo>
                  <a:cubicBezTo>
                    <a:pt x="3681" y="940180"/>
                    <a:pt x="4188" y="866243"/>
                    <a:pt x="4314" y="793068"/>
                  </a:cubicBezTo>
                  <a:cubicBezTo>
                    <a:pt x="4251" y="681720"/>
                    <a:pt x="18810" y="577778"/>
                    <a:pt x="47993" y="481243"/>
                  </a:cubicBezTo>
                  <a:cubicBezTo>
                    <a:pt x="77174" y="384708"/>
                    <a:pt x="121359" y="298238"/>
                    <a:pt x="180546" y="221834"/>
                  </a:cubicBezTo>
                  <a:cubicBezTo>
                    <a:pt x="235112" y="151253"/>
                    <a:pt x="304490" y="96434"/>
                    <a:pt x="388681" y="57376"/>
                  </a:cubicBezTo>
                  <a:cubicBezTo>
                    <a:pt x="472872" y="18319"/>
                    <a:pt x="572635" y="-797"/>
                    <a:pt x="687971" y="25"/>
                  </a:cubicBezTo>
                  <a:close/>
                  <a:moveTo>
                    <a:pt x="706202" y="197526"/>
                  </a:moveTo>
                  <a:cubicBezTo>
                    <a:pt x="621188" y="194804"/>
                    <a:pt x="547378" y="206325"/>
                    <a:pt x="484773" y="232089"/>
                  </a:cubicBezTo>
                  <a:cubicBezTo>
                    <a:pt x="422168" y="257852"/>
                    <a:pt x="370387" y="295960"/>
                    <a:pt x="329431" y="346411"/>
                  </a:cubicBezTo>
                  <a:cubicBezTo>
                    <a:pt x="287082" y="401800"/>
                    <a:pt x="255558" y="468013"/>
                    <a:pt x="234858" y="545051"/>
                  </a:cubicBezTo>
                  <a:cubicBezTo>
                    <a:pt x="214159" y="622090"/>
                    <a:pt x="203144" y="705774"/>
                    <a:pt x="201815" y="796106"/>
                  </a:cubicBezTo>
                  <a:cubicBezTo>
                    <a:pt x="201562" y="869155"/>
                    <a:pt x="200549" y="942585"/>
                    <a:pt x="198776" y="1016395"/>
                  </a:cubicBezTo>
                  <a:cubicBezTo>
                    <a:pt x="197004" y="1090205"/>
                    <a:pt x="195991" y="1163634"/>
                    <a:pt x="195738" y="1236684"/>
                  </a:cubicBezTo>
                  <a:cubicBezTo>
                    <a:pt x="194156" y="1284098"/>
                    <a:pt x="195802" y="1332079"/>
                    <a:pt x="200676" y="1380631"/>
                  </a:cubicBezTo>
                  <a:cubicBezTo>
                    <a:pt x="205550" y="1429183"/>
                    <a:pt x="214032" y="1476408"/>
                    <a:pt x="226123" y="1522301"/>
                  </a:cubicBezTo>
                  <a:cubicBezTo>
                    <a:pt x="249861" y="1632002"/>
                    <a:pt x="295818" y="1721764"/>
                    <a:pt x="363994" y="1791586"/>
                  </a:cubicBezTo>
                  <a:cubicBezTo>
                    <a:pt x="432169" y="1861407"/>
                    <a:pt x="525982" y="1900274"/>
                    <a:pt x="645432" y="1908188"/>
                  </a:cubicBezTo>
                  <a:cubicBezTo>
                    <a:pt x="733232" y="1911036"/>
                    <a:pt x="808307" y="1898502"/>
                    <a:pt x="870659" y="1870586"/>
                  </a:cubicBezTo>
                  <a:cubicBezTo>
                    <a:pt x="933011" y="1842670"/>
                    <a:pt x="984539" y="1800511"/>
                    <a:pt x="1025242" y="1744110"/>
                  </a:cubicBezTo>
                  <a:cubicBezTo>
                    <a:pt x="1071768" y="1679162"/>
                    <a:pt x="1104812" y="1603200"/>
                    <a:pt x="1124372" y="1516224"/>
                  </a:cubicBezTo>
                  <a:cubicBezTo>
                    <a:pt x="1143932" y="1429247"/>
                    <a:pt x="1153427" y="1338093"/>
                    <a:pt x="1152858" y="1242761"/>
                  </a:cubicBezTo>
                  <a:lnTo>
                    <a:pt x="1149819" y="747490"/>
                  </a:lnTo>
                  <a:cubicBezTo>
                    <a:pt x="1150326" y="664945"/>
                    <a:pt x="1137159" y="583918"/>
                    <a:pt x="1110319" y="504411"/>
                  </a:cubicBezTo>
                  <a:cubicBezTo>
                    <a:pt x="1079618" y="419082"/>
                    <a:pt x="1030116" y="348184"/>
                    <a:pt x="961814" y="291719"/>
                  </a:cubicBezTo>
                  <a:cubicBezTo>
                    <a:pt x="893511" y="235254"/>
                    <a:pt x="808307" y="203857"/>
                    <a:pt x="706202" y="197526"/>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9" name="组合 151">
            <a:extLst>
              <a:ext uri="{FF2B5EF4-FFF2-40B4-BE49-F238E27FC236}">
                <a16:creationId xmlns:a16="http://schemas.microsoft.com/office/drawing/2014/main" id="{D872D590-860D-4F43-86B2-21E659A20B65}"/>
              </a:ext>
            </a:extLst>
          </p:cNvPr>
          <p:cNvGrpSpPr/>
          <p:nvPr/>
        </p:nvGrpSpPr>
        <p:grpSpPr>
          <a:xfrm>
            <a:off x="6160291" y="3368187"/>
            <a:ext cx="511994" cy="378239"/>
            <a:chOff x="9237692" y="3172753"/>
            <a:chExt cx="1265125" cy="948746"/>
          </a:xfrm>
        </p:grpSpPr>
        <p:sp>
          <p:nvSpPr>
            <p:cNvPr id="80" name="任意多边形 110">
              <a:extLst>
                <a:ext uri="{FF2B5EF4-FFF2-40B4-BE49-F238E27FC236}">
                  <a16:creationId xmlns:a16="http://schemas.microsoft.com/office/drawing/2014/main" id="{E5AEA8BA-F7DD-8246-B51B-A98849037924}"/>
                </a:ext>
              </a:extLst>
            </p:cNvPr>
            <p:cNvSpPr/>
            <p:nvPr/>
          </p:nvSpPr>
          <p:spPr>
            <a:xfrm>
              <a:off x="9958911" y="3172753"/>
              <a:ext cx="543906" cy="948746"/>
            </a:xfrm>
            <a:custGeom>
              <a:avLst/>
              <a:gdLst/>
              <a:ahLst/>
              <a:cxnLst/>
              <a:rect l="l" t="t" r="r" b="b"/>
              <a:pathLst>
                <a:path w="1236772" h="2157331">
                  <a:moveTo>
                    <a:pt x="221921" y="6"/>
                  </a:moveTo>
                  <a:lnTo>
                    <a:pt x="1063579" y="6"/>
                  </a:lnTo>
                  <a:cubicBezTo>
                    <a:pt x="1077189" y="-121"/>
                    <a:pt x="1089469" y="1652"/>
                    <a:pt x="1100420" y="5323"/>
                  </a:cubicBezTo>
                  <a:cubicBezTo>
                    <a:pt x="1111372" y="8994"/>
                    <a:pt x="1121373" y="15325"/>
                    <a:pt x="1130425" y="24314"/>
                  </a:cubicBezTo>
                  <a:cubicBezTo>
                    <a:pt x="1139667" y="33429"/>
                    <a:pt x="1147010" y="44063"/>
                    <a:pt x="1152454" y="56218"/>
                  </a:cubicBezTo>
                  <a:cubicBezTo>
                    <a:pt x="1157898" y="68372"/>
                    <a:pt x="1160683" y="82045"/>
                    <a:pt x="1160810" y="97237"/>
                  </a:cubicBezTo>
                  <a:cubicBezTo>
                    <a:pt x="1159987" y="126545"/>
                    <a:pt x="1150238" y="149967"/>
                    <a:pt x="1131565" y="167502"/>
                  </a:cubicBezTo>
                  <a:cubicBezTo>
                    <a:pt x="1112891" y="185036"/>
                    <a:pt x="1090229" y="194025"/>
                    <a:pt x="1063579" y="194468"/>
                  </a:cubicBezTo>
                  <a:lnTo>
                    <a:pt x="313075" y="194468"/>
                  </a:lnTo>
                  <a:cubicBezTo>
                    <a:pt x="301301" y="302650"/>
                    <a:pt x="290667" y="415960"/>
                    <a:pt x="281171" y="534397"/>
                  </a:cubicBezTo>
                  <a:cubicBezTo>
                    <a:pt x="271676" y="652835"/>
                    <a:pt x="261042" y="765384"/>
                    <a:pt x="249267" y="872048"/>
                  </a:cubicBezTo>
                  <a:cubicBezTo>
                    <a:pt x="254078" y="871921"/>
                    <a:pt x="259649" y="871415"/>
                    <a:pt x="265979" y="870529"/>
                  </a:cubicBezTo>
                  <a:cubicBezTo>
                    <a:pt x="272309" y="869642"/>
                    <a:pt x="277880" y="869136"/>
                    <a:pt x="282691" y="869010"/>
                  </a:cubicBezTo>
                  <a:cubicBezTo>
                    <a:pt x="313265" y="867427"/>
                    <a:pt x="344790" y="866034"/>
                    <a:pt x="377263" y="864832"/>
                  </a:cubicBezTo>
                  <a:cubicBezTo>
                    <a:pt x="409737" y="863629"/>
                    <a:pt x="442021" y="862996"/>
                    <a:pt x="474115" y="862932"/>
                  </a:cubicBezTo>
                  <a:cubicBezTo>
                    <a:pt x="627494" y="857869"/>
                    <a:pt x="771189" y="881670"/>
                    <a:pt x="905198" y="934336"/>
                  </a:cubicBezTo>
                  <a:cubicBezTo>
                    <a:pt x="1039208" y="987004"/>
                    <a:pt x="1136565" y="1098921"/>
                    <a:pt x="1197271" y="1270088"/>
                  </a:cubicBezTo>
                  <a:cubicBezTo>
                    <a:pt x="1209552" y="1306739"/>
                    <a:pt x="1219174" y="1345100"/>
                    <a:pt x="1226137" y="1385170"/>
                  </a:cubicBezTo>
                  <a:cubicBezTo>
                    <a:pt x="1233101" y="1425240"/>
                    <a:pt x="1236645" y="1465879"/>
                    <a:pt x="1236772" y="1507089"/>
                  </a:cubicBezTo>
                  <a:cubicBezTo>
                    <a:pt x="1236645" y="1562604"/>
                    <a:pt x="1230062" y="1618689"/>
                    <a:pt x="1217022" y="1675344"/>
                  </a:cubicBezTo>
                  <a:cubicBezTo>
                    <a:pt x="1203982" y="1731999"/>
                    <a:pt x="1185244" y="1784287"/>
                    <a:pt x="1160810" y="1832205"/>
                  </a:cubicBezTo>
                  <a:cubicBezTo>
                    <a:pt x="1143528" y="1862084"/>
                    <a:pt x="1121879" y="1893481"/>
                    <a:pt x="1095862" y="1926399"/>
                  </a:cubicBezTo>
                  <a:cubicBezTo>
                    <a:pt x="1069845" y="1959315"/>
                    <a:pt x="1042879" y="1987674"/>
                    <a:pt x="1014963" y="2011476"/>
                  </a:cubicBezTo>
                  <a:cubicBezTo>
                    <a:pt x="949130" y="2062750"/>
                    <a:pt x="868103" y="2099971"/>
                    <a:pt x="771885" y="2123140"/>
                  </a:cubicBezTo>
                  <a:cubicBezTo>
                    <a:pt x="675667" y="2146308"/>
                    <a:pt x="576410" y="2157702"/>
                    <a:pt x="474115" y="2157322"/>
                  </a:cubicBezTo>
                  <a:cubicBezTo>
                    <a:pt x="398153" y="2156816"/>
                    <a:pt x="325229" y="2151752"/>
                    <a:pt x="255344" y="2142131"/>
                  </a:cubicBezTo>
                  <a:lnTo>
                    <a:pt x="197613" y="2136053"/>
                  </a:lnTo>
                  <a:cubicBezTo>
                    <a:pt x="185206" y="2134281"/>
                    <a:pt x="172039" y="2131748"/>
                    <a:pt x="158113" y="2128457"/>
                  </a:cubicBezTo>
                  <a:cubicBezTo>
                    <a:pt x="144187" y="2125166"/>
                    <a:pt x="131020" y="2122633"/>
                    <a:pt x="118613" y="2120861"/>
                  </a:cubicBezTo>
                  <a:cubicBezTo>
                    <a:pt x="114182" y="2120798"/>
                    <a:pt x="110131" y="2120165"/>
                    <a:pt x="106459" y="2118961"/>
                  </a:cubicBezTo>
                  <a:cubicBezTo>
                    <a:pt x="102788" y="2117759"/>
                    <a:pt x="98736" y="2116366"/>
                    <a:pt x="94305" y="2114784"/>
                  </a:cubicBezTo>
                  <a:cubicBezTo>
                    <a:pt x="91014" y="2114531"/>
                    <a:pt x="86962" y="2113518"/>
                    <a:pt x="82151" y="2111746"/>
                  </a:cubicBezTo>
                  <a:cubicBezTo>
                    <a:pt x="77340" y="2109973"/>
                    <a:pt x="73289" y="2108960"/>
                    <a:pt x="69997" y="2108707"/>
                  </a:cubicBezTo>
                  <a:cubicBezTo>
                    <a:pt x="57717" y="2104150"/>
                    <a:pt x="46576" y="2098072"/>
                    <a:pt x="36574" y="2090476"/>
                  </a:cubicBezTo>
                  <a:cubicBezTo>
                    <a:pt x="26572" y="2082880"/>
                    <a:pt x="18470" y="2073765"/>
                    <a:pt x="12266" y="2063130"/>
                  </a:cubicBezTo>
                  <a:cubicBezTo>
                    <a:pt x="4797" y="2051039"/>
                    <a:pt x="746" y="2037999"/>
                    <a:pt x="113" y="2024009"/>
                  </a:cubicBezTo>
                  <a:cubicBezTo>
                    <a:pt x="-521" y="2010020"/>
                    <a:pt x="1505" y="1994701"/>
                    <a:pt x="6189" y="1978053"/>
                  </a:cubicBezTo>
                  <a:cubicBezTo>
                    <a:pt x="13279" y="1956213"/>
                    <a:pt x="27205" y="1939122"/>
                    <a:pt x="47969" y="1926778"/>
                  </a:cubicBezTo>
                  <a:cubicBezTo>
                    <a:pt x="68731" y="1914434"/>
                    <a:pt x="90254" y="1910257"/>
                    <a:pt x="112536" y="1914245"/>
                  </a:cubicBezTo>
                  <a:cubicBezTo>
                    <a:pt x="99294" y="1905842"/>
                    <a:pt x="102820" y="1903741"/>
                    <a:pt x="123114" y="1907943"/>
                  </a:cubicBezTo>
                  <a:cubicBezTo>
                    <a:pt x="143408" y="1912144"/>
                    <a:pt x="168767" y="1918371"/>
                    <a:pt x="199189" y="1926623"/>
                  </a:cubicBezTo>
                  <a:cubicBezTo>
                    <a:pt x="229611" y="1934876"/>
                    <a:pt x="253394" y="1940879"/>
                    <a:pt x="270537" y="1944629"/>
                  </a:cubicBezTo>
                  <a:cubicBezTo>
                    <a:pt x="272183" y="1944756"/>
                    <a:pt x="274208" y="1945262"/>
                    <a:pt x="276614" y="1946149"/>
                  </a:cubicBezTo>
                  <a:cubicBezTo>
                    <a:pt x="279019" y="1947035"/>
                    <a:pt x="281045" y="1947541"/>
                    <a:pt x="282691" y="1947668"/>
                  </a:cubicBezTo>
                  <a:cubicBezTo>
                    <a:pt x="316114" y="1950833"/>
                    <a:pt x="349537" y="1953618"/>
                    <a:pt x="382960" y="1956024"/>
                  </a:cubicBezTo>
                  <a:cubicBezTo>
                    <a:pt x="416384" y="1958429"/>
                    <a:pt x="449807" y="1959695"/>
                    <a:pt x="483230" y="1959822"/>
                  </a:cubicBezTo>
                  <a:cubicBezTo>
                    <a:pt x="566535" y="1960392"/>
                    <a:pt x="644522" y="1953175"/>
                    <a:pt x="717193" y="1938173"/>
                  </a:cubicBezTo>
                  <a:cubicBezTo>
                    <a:pt x="789863" y="1923170"/>
                    <a:pt x="849619" y="1896963"/>
                    <a:pt x="896463" y="1859552"/>
                  </a:cubicBezTo>
                  <a:cubicBezTo>
                    <a:pt x="911655" y="1846891"/>
                    <a:pt x="926847" y="1829674"/>
                    <a:pt x="942040" y="1807897"/>
                  </a:cubicBezTo>
                  <a:lnTo>
                    <a:pt x="975463" y="1765359"/>
                  </a:lnTo>
                  <a:lnTo>
                    <a:pt x="987617" y="1744090"/>
                  </a:lnTo>
                  <a:cubicBezTo>
                    <a:pt x="1004392" y="1708767"/>
                    <a:pt x="1017179" y="1670787"/>
                    <a:pt x="1025977" y="1630148"/>
                  </a:cubicBezTo>
                  <a:cubicBezTo>
                    <a:pt x="1034777" y="1589508"/>
                    <a:pt x="1039208" y="1548488"/>
                    <a:pt x="1039271" y="1507089"/>
                  </a:cubicBezTo>
                  <a:cubicBezTo>
                    <a:pt x="1039334" y="1479552"/>
                    <a:pt x="1036929" y="1451066"/>
                    <a:pt x="1032054" y="1421632"/>
                  </a:cubicBezTo>
                  <a:cubicBezTo>
                    <a:pt x="1027180" y="1392196"/>
                    <a:pt x="1019458" y="1362951"/>
                    <a:pt x="1008886" y="1333896"/>
                  </a:cubicBezTo>
                  <a:cubicBezTo>
                    <a:pt x="961600" y="1221472"/>
                    <a:pt x="886018" y="1147030"/>
                    <a:pt x="782140" y="1110568"/>
                  </a:cubicBezTo>
                  <a:cubicBezTo>
                    <a:pt x="678262" y="1074106"/>
                    <a:pt x="565459" y="1057395"/>
                    <a:pt x="443730" y="1060434"/>
                  </a:cubicBezTo>
                  <a:cubicBezTo>
                    <a:pt x="405686" y="1060624"/>
                    <a:pt x="367831" y="1061763"/>
                    <a:pt x="330167" y="1063852"/>
                  </a:cubicBezTo>
                  <a:cubicBezTo>
                    <a:pt x="292502" y="1065941"/>
                    <a:pt x="255408" y="1067840"/>
                    <a:pt x="218883" y="1069549"/>
                  </a:cubicBezTo>
                  <a:cubicBezTo>
                    <a:pt x="207678" y="1071005"/>
                    <a:pt x="194385" y="1071891"/>
                    <a:pt x="179003" y="1072207"/>
                  </a:cubicBezTo>
                  <a:cubicBezTo>
                    <a:pt x="163620" y="1072524"/>
                    <a:pt x="149568" y="1072650"/>
                    <a:pt x="136844" y="1072587"/>
                  </a:cubicBezTo>
                  <a:cubicBezTo>
                    <a:pt x="126083" y="1072460"/>
                    <a:pt x="114942" y="1069675"/>
                    <a:pt x="103421" y="1064232"/>
                  </a:cubicBezTo>
                  <a:cubicBezTo>
                    <a:pt x="91900" y="1058787"/>
                    <a:pt x="80759" y="1051444"/>
                    <a:pt x="69997" y="1042203"/>
                  </a:cubicBezTo>
                  <a:cubicBezTo>
                    <a:pt x="60755" y="1032454"/>
                    <a:pt x="53412" y="1020047"/>
                    <a:pt x="47969" y="1004981"/>
                  </a:cubicBezTo>
                  <a:cubicBezTo>
                    <a:pt x="42525" y="989915"/>
                    <a:pt x="39739" y="975989"/>
                    <a:pt x="39613" y="963202"/>
                  </a:cubicBezTo>
                  <a:lnTo>
                    <a:pt x="124690" y="85083"/>
                  </a:lnTo>
                  <a:cubicBezTo>
                    <a:pt x="128361" y="60269"/>
                    <a:pt x="139249" y="40012"/>
                    <a:pt x="157354" y="24314"/>
                  </a:cubicBezTo>
                  <a:cubicBezTo>
                    <a:pt x="175458" y="8615"/>
                    <a:pt x="196980" y="512"/>
                    <a:pt x="221921" y="6"/>
                  </a:cubicBezTo>
                  <a:close/>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109">
              <a:extLst>
                <a:ext uri="{FF2B5EF4-FFF2-40B4-BE49-F238E27FC236}">
                  <a16:creationId xmlns:a16="http://schemas.microsoft.com/office/drawing/2014/main" id="{616FD212-6BC2-3F48-A36C-AEFD3CAB42AB}"/>
                </a:ext>
              </a:extLst>
            </p:cNvPr>
            <p:cNvSpPr/>
            <p:nvPr/>
          </p:nvSpPr>
          <p:spPr>
            <a:xfrm>
              <a:off x="9237692" y="3183434"/>
              <a:ext cx="593870" cy="926035"/>
            </a:xfrm>
            <a:custGeom>
              <a:avLst/>
              <a:gdLst/>
              <a:ahLst/>
              <a:cxnLst/>
              <a:rect l="l" t="t" r="r" b="b"/>
              <a:pathLst>
                <a:path w="1350388" h="2105688">
                  <a:moveTo>
                    <a:pt x="687971" y="25"/>
                  </a:moveTo>
                  <a:lnTo>
                    <a:pt x="712279" y="25"/>
                  </a:lnTo>
                  <a:cubicBezTo>
                    <a:pt x="894524" y="11672"/>
                    <a:pt x="1037459" y="72695"/>
                    <a:pt x="1141084" y="183093"/>
                  </a:cubicBezTo>
                  <a:cubicBezTo>
                    <a:pt x="1244708" y="293491"/>
                    <a:pt x="1309403" y="428956"/>
                    <a:pt x="1335166" y="589488"/>
                  </a:cubicBezTo>
                  <a:cubicBezTo>
                    <a:pt x="1339661" y="614113"/>
                    <a:pt x="1342826" y="640067"/>
                    <a:pt x="1344661" y="667350"/>
                  </a:cubicBezTo>
                  <a:cubicBezTo>
                    <a:pt x="1346497" y="694632"/>
                    <a:pt x="1347383" y="721346"/>
                    <a:pt x="1347320" y="747490"/>
                  </a:cubicBezTo>
                  <a:lnTo>
                    <a:pt x="1350359" y="1242761"/>
                  </a:lnTo>
                  <a:cubicBezTo>
                    <a:pt x="1351055" y="1358096"/>
                    <a:pt x="1339028" y="1469253"/>
                    <a:pt x="1314277" y="1576233"/>
                  </a:cubicBezTo>
                  <a:cubicBezTo>
                    <a:pt x="1289526" y="1683212"/>
                    <a:pt x="1247873" y="1777659"/>
                    <a:pt x="1189319" y="1859571"/>
                  </a:cubicBezTo>
                  <a:cubicBezTo>
                    <a:pt x="1132728" y="1938761"/>
                    <a:pt x="1056006" y="1999151"/>
                    <a:pt x="959155" y="2040740"/>
                  </a:cubicBezTo>
                  <a:cubicBezTo>
                    <a:pt x="862304" y="2082329"/>
                    <a:pt x="756716" y="2103978"/>
                    <a:pt x="642394" y="2105688"/>
                  </a:cubicBezTo>
                  <a:cubicBezTo>
                    <a:pt x="510952" y="2093739"/>
                    <a:pt x="400441" y="2053827"/>
                    <a:pt x="310863" y="1985949"/>
                  </a:cubicBezTo>
                  <a:cubicBezTo>
                    <a:pt x="221284" y="1918071"/>
                    <a:pt x="151286" y="1833144"/>
                    <a:pt x="100870" y="1731168"/>
                  </a:cubicBezTo>
                  <a:cubicBezTo>
                    <a:pt x="50454" y="1629191"/>
                    <a:pt x="18269" y="1521081"/>
                    <a:pt x="4314" y="1406838"/>
                  </a:cubicBezTo>
                  <a:cubicBezTo>
                    <a:pt x="2668" y="1380568"/>
                    <a:pt x="1402" y="1352589"/>
                    <a:pt x="516" y="1322899"/>
                  </a:cubicBezTo>
                  <a:cubicBezTo>
                    <a:pt x="-370" y="1293211"/>
                    <a:pt x="-117" y="1264473"/>
                    <a:pt x="1276" y="1236683"/>
                  </a:cubicBezTo>
                  <a:cubicBezTo>
                    <a:pt x="1402" y="1163506"/>
                    <a:pt x="1909" y="1089570"/>
                    <a:pt x="2795" y="1014876"/>
                  </a:cubicBezTo>
                  <a:cubicBezTo>
                    <a:pt x="3681" y="940179"/>
                    <a:pt x="4187" y="866243"/>
                    <a:pt x="4314" y="793066"/>
                  </a:cubicBezTo>
                  <a:cubicBezTo>
                    <a:pt x="4251" y="681719"/>
                    <a:pt x="18811" y="577778"/>
                    <a:pt x="47992" y="481243"/>
                  </a:cubicBezTo>
                  <a:cubicBezTo>
                    <a:pt x="77174" y="384708"/>
                    <a:pt x="121359" y="298238"/>
                    <a:pt x="180546" y="221833"/>
                  </a:cubicBezTo>
                  <a:cubicBezTo>
                    <a:pt x="235112" y="151251"/>
                    <a:pt x="304490" y="96432"/>
                    <a:pt x="388681" y="57376"/>
                  </a:cubicBezTo>
                  <a:cubicBezTo>
                    <a:pt x="472872" y="18319"/>
                    <a:pt x="572636" y="-799"/>
                    <a:pt x="687971" y="25"/>
                  </a:cubicBezTo>
                  <a:close/>
                  <a:moveTo>
                    <a:pt x="706202" y="197525"/>
                  </a:moveTo>
                  <a:cubicBezTo>
                    <a:pt x="621188" y="194804"/>
                    <a:pt x="547378" y="206324"/>
                    <a:pt x="484773" y="232088"/>
                  </a:cubicBezTo>
                  <a:cubicBezTo>
                    <a:pt x="422168" y="257852"/>
                    <a:pt x="370387" y="295959"/>
                    <a:pt x="329431" y="346410"/>
                  </a:cubicBezTo>
                  <a:cubicBezTo>
                    <a:pt x="287082" y="401799"/>
                    <a:pt x="255558" y="468013"/>
                    <a:pt x="234858" y="545051"/>
                  </a:cubicBezTo>
                  <a:cubicBezTo>
                    <a:pt x="214159" y="622090"/>
                    <a:pt x="203144" y="705774"/>
                    <a:pt x="201815" y="796104"/>
                  </a:cubicBezTo>
                  <a:cubicBezTo>
                    <a:pt x="201562" y="869155"/>
                    <a:pt x="200549" y="942585"/>
                    <a:pt x="198777" y="1016394"/>
                  </a:cubicBezTo>
                  <a:cubicBezTo>
                    <a:pt x="197004" y="1090204"/>
                    <a:pt x="195992" y="1163634"/>
                    <a:pt x="195738" y="1236683"/>
                  </a:cubicBezTo>
                  <a:cubicBezTo>
                    <a:pt x="194156" y="1284096"/>
                    <a:pt x="195802" y="1332078"/>
                    <a:pt x="200676" y="1380631"/>
                  </a:cubicBezTo>
                  <a:cubicBezTo>
                    <a:pt x="205550" y="1429184"/>
                    <a:pt x="214032" y="1476406"/>
                    <a:pt x="226123" y="1522300"/>
                  </a:cubicBezTo>
                  <a:cubicBezTo>
                    <a:pt x="249861" y="1632001"/>
                    <a:pt x="295818" y="1721763"/>
                    <a:pt x="363994" y="1791585"/>
                  </a:cubicBezTo>
                  <a:cubicBezTo>
                    <a:pt x="432169" y="1861407"/>
                    <a:pt x="525983" y="1900274"/>
                    <a:pt x="645432" y="1908186"/>
                  </a:cubicBezTo>
                  <a:cubicBezTo>
                    <a:pt x="733232" y="1911035"/>
                    <a:pt x="808307" y="1898501"/>
                    <a:pt x="870659" y="1870585"/>
                  </a:cubicBezTo>
                  <a:cubicBezTo>
                    <a:pt x="933011" y="1842670"/>
                    <a:pt x="984539" y="1800511"/>
                    <a:pt x="1025242" y="1744109"/>
                  </a:cubicBezTo>
                  <a:cubicBezTo>
                    <a:pt x="1071768" y="1679161"/>
                    <a:pt x="1104812" y="1603199"/>
                    <a:pt x="1124372" y="1516224"/>
                  </a:cubicBezTo>
                  <a:cubicBezTo>
                    <a:pt x="1143932" y="1429247"/>
                    <a:pt x="1153427" y="1338092"/>
                    <a:pt x="1152858" y="1242761"/>
                  </a:cubicBezTo>
                  <a:lnTo>
                    <a:pt x="1149819" y="747490"/>
                  </a:lnTo>
                  <a:cubicBezTo>
                    <a:pt x="1150326" y="664944"/>
                    <a:pt x="1137159" y="583918"/>
                    <a:pt x="1110319" y="504411"/>
                  </a:cubicBezTo>
                  <a:cubicBezTo>
                    <a:pt x="1079618" y="419080"/>
                    <a:pt x="1030116" y="348182"/>
                    <a:pt x="961814" y="291718"/>
                  </a:cubicBezTo>
                  <a:cubicBezTo>
                    <a:pt x="893511" y="235253"/>
                    <a:pt x="808307" y="203856"/>
                    <a:pt x="706202" y="197525"/>
                  </a:cubicBezTo>
                  <a:close/>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152">
            <a:extLst>
              <a:ext uri="{FF2B5EF4-FFF2-40B4-BE49-F238E27FC236}">
                <a16:creationId xmlns:a16="http://schemas.microsoft.com/office/drawing/2014/main" id="{FA154246-54FF-FC4C-954C-C3DFEE704AD5}"/>
              </a:ext>
            </a:extLst>
          </p:cNvPr>
          <p:cNvGrpSpPr/>
          <p:nvPr/>
        </p:nvGrpSpPr>
        <p:grpSpPr>
          <a:xfrm>
            <a:off x="6164024" y="4766817"/>
            <a:ext cx="508261" cy="378239"/>
            <a:chOff x="9237692" y="4770207"/>
            <a:chExt cx="1273149" cy="940752"/>
          </a:xfrm>
        </p:grpSpPr>
        <p:sp>
          <p:nvSpPr>
            <p:cNvPr id="83" name="任意多边形 107">
              <a:extLst>
                <a:ext uri="{FF2B5EF4-FFF2-40B4-BE49-F238E27FC236}">
                  <a16:creationId xmlns:a16="http://schemas.microsoft.com/office/drawing/2014/main" id="{2C9533C3-BE9D-194D-823E-6B14A3CDD9D8}"/>
                </a:ext>
              </a:extLst>
            </p:cNvPr>
            <p:cNvSpPr/>
            <p:nvPr/>
          </p:nvSpPr>
          <p:spPr>
            <a:xfrm>
              <a:off x="9917530" y="4770207"/>
              <a:ext cx="593311" cy="940752"/>
            </a:xfrm>
            <a:custGeom>
              <a:avLst/>
              <a:gdLst/>
              <a:ahLst/>
              <a:cxnLst/>
              <a:rect l="l" t="t" r="r" b="b"/>
              <a:pathLst>
                <a:path w="1349115" h="2139153">
                  <a:moveTo>
                    <a:pt x="711019" y="67"/>
                  </a:moveTo>
                  <a:cubicBezTo>
                    <a:pt x="737099" y="67"/>
                    <a:pt x="763939" y="827"/>
                    <a:pt x="791539" y="2345"/>
                  </a:cubicBezTo>
                  <a:cubicBezTo>
                    <a:pt x="819138" y="3865"/>
                    <a:pt x="845978" y="6144"/>
                    <a:pt x="872058" y="9182"/>
                  </a:cubicBezTo>
                  <a:cubicBezTo>
                    <a:pt x="917382" y="12347"/>
                    <a:pt x="959668" y="16651"/>
                    <a:pt x="998915" y="22095"/>
                  </a:cubicBezTo>
                  <a:cubicBezTo>
                    <a:pt x="1038161" y="27539"/>
                    <a:pt x="1075889" y="33363"/>
                    <a:pt x="1112097" y="39567"/>
                  </a:cubicBezTo>
                  <a:lnTo>
                    <a:pt x="1163752" y="48683"/>
                  </a:lnTo>
                  <a:cubicBezTo>
                    <a:pt x="1187427" y="55519"/>
                    <a:pt x="1206923" y="69952"/>
                    <a:pt x="1222242" y="91981"/>
                  </a:cubicBezTo>
                  <a:cubicBezTo>
                    <a:pt x="1237561" y="114010"/>
                    <a:pt x="1243385" y="139077"/>
                    <a:pt x="1239714" y="167183"/>
                  </a:cubicBezTo>
                  <a:cubicBezTo>
                    <a:pt x="1238068" y="180729"/>
                    <a:pt x="1233763" y="192377"/>
                    <a:pt x="1226800" y="202125"/>
                  </a:cubicBezTo>
                  <a:cubicBezTo>
                    <a:pt x="1219837" y="211874"/>
                    <a:pt x="1210975" y="220483"/>
                    <a:pt x="1200213" y="227953"/>
                  </a:cubicBezTo>
                  <a:cubicBezTo>
                    <a:pt x="1191035" y="235738"/>
                    <a:pt x="1180526" y="241436"/>
                    <a:pt x="1168689" y="245045"/>
                  </a:cubicBezTo>
                  <a:cubicBezTo>
                    <a:pt x="1156852" y="248652"/>
                    <a:pt x="1144065" y="249032"/>
                    <a:pt x="1130328" y="246183"/>
                  </a:cubicBezTo>
                  <a:cubicBezTo>
                    <a:pt x="1085005" y="237005"/>
                    <a:pt x="1039681" y="228776"/>
                    <a:pt x="994357" y="221496"/>
                  </a:cubicBezTo>
                  <a:cubicBezTo>
                    <a:pt x="949033" y="214217"/>
                    <a:pt x="902190" y="208266"/>
                    <a:pt x="853827" y="203645"/>
                  </a:cubicBezTo>
                  <a:cubicBezTo>
                    <a:pt x="834837" y="202188"/>
                    <a:pt x="813567" y="201303"/>
                    <a:pt x="790019" y="200986"/>
                  </a:cubicBezTo>
                  <a:cubicBezTo>
                    <a:pt x="766471" y="200670"/>
                    <a:pt x="745202" y="200543"/>
                    <a:pt x="726211" y="200606"/>
                  </a:cubicBezTo>
                  <a:cubicBezTo>
                    <a:pt x="599481" y="199213"/>
                    <a:pt x="486805" y="236941"/>
                    <a:pt x="388181" y="313789"/>
                  </a:cubicBezTo>
                  <a:cubicBezTo>
                    <a:pt x="289557" y="390638"/>
                    <a:pt x="227015" y="514962"/>
                    <a:pt x="200555" y="686762"/>
                  </a:cubicBezTo>
                  <a:lnTo>
                    <a:pt x="200555" y="805262"/>
                  </a:lnTo>
                  <a:cubicBezTo>
                    <a:pt x="200428" y="819505"/>
                    <a:pt x="199922" y="830520"/>
                    <a:pt x="199036" y="838306"/>
                  </a:cubicBezTo>
                  <a:cubicBezTo>
                    <a:pt x="198150" y="846092"/>
                    <a:pt x="197643" y="856348"/>
                    <a:pt x="197517" y="869070"/>
                  </a:cubicBezTo>
                  <a:cubicBezTo>
                    <a:pt x="276707" y="850334"/>
                    <a:pt x="356847" y="834634"/>
                    <a:pt x="437936" y="821975"/>
                  </a:cubicBezTo>
                  <a:cubicBezTo>
                    <a:pt x="519025" y="809314"/>
                    <a:pt x="599925" y="802731"/>
                    <a:pt x="680634" y="802224"/>
                  </a:cubicBezTo>
                  <a:cubicBezTo>
                    <a:pt x="753178" y="801907"/>
                    <a:pt x="825341" y="808617"/>
                    <a:pt x="897125" y="822354"/>
                  </a:cubicBezTo>
                  <a:cubicBezTo>
                    <a:pt x="968909" y="836091"/>
                    <a:pt x="1033477" y="858753"/>
                    <a:pt x="1090828" y="890340"/>
                  </a:cubicBezTo>
                  <a:cubicBezTo>
                    <a:pt x="1173816" y="940221"/>
                    <a:pt x="1235725" y="1003777"/>
                    <a:pt x="1276555" y="1081004"/>
                  </a:cubicBezTo>
                  <a:cubicBezTo>
                    <a:pt x="1317384" y="1158232"/>
                    <a:pt x="1340553" y="1241537"/>
                    <a:pt x="1346060" y="1330919"/>
                  </a:cubicBezTo>
                  <a:cubicBezTo>
                    <a:pt x="1347516" y="1349720"/>
                    <a:pt x="1348402" y="1369850"/>
                    <a:pt x="1348719" y="1391309"/>
                  </a:cubicBezTo>
                  <a:cubicBezTo>
                    <a:pt x="1349035" y="1412768"/>
                    <a:pt x="1349162" y="1432138"/>
                    <a:pt x="1349098" y="1449419"/>
                  </a:cubicBezTo>
                  <a:cubicBezTo>
                    <a:pt x="1348972" y="1511645"/>
                    <a:pt x="1345427" y="1567224"/>
                    <a:pt x="1338464" y="1616156"/>
                  </a:cubicBezTo>
                  <a:cubicBezTo>
                    <a:pt x="1331501" y="1665088"/>
                    <a:pt x="1321879" y="1707753"/>
                    <a:pt x="1309598" y="1744152"/>
                  </a:cubicBezTo>
                  <a:cubicBezTo>
                    <a:pt x="1291114" y="1797958"/>
                    <a:pt x="1268073" y="1843788"/>
                    <a:pt x="1240473" y="1881642"/>
                  </a:cubicBezTo>
                  <a:cubicBezTo>
                    <a:pt x="1212874" y="1919497"/>
                    <a:pt x="1182236" y="1954693"/>
                    <a:pt x="1148559" y="1987230"/>
                  </a:cubicBezTo>
                  <a:cubicBezTo>
                    <a:pt x="1092917" y="2037428"/>
                    <a:pt x="1021133" y="2075282"/>
                    <a:pt x="933208" y="2100793"/>
                  </a:cubicBezTo>
                  <a:cubicBezTo>
                    <a:pt x="845281" y="2126303"/>
                    <a:pt x="756026" y="2139090"/>
                    <a:pt x="665442" y="2139153"/>
                  </a:cubicBezTo>
                  <a:cubicBezTo>
                    <a:pt x="634804" y="2139153"/>
                    <a:pt x="604166" y="2137634"/>
                    <a:pt x="573528" y="2134596"/>
                  </a:cubicBezTo>
                  <a:cubicBezTo>
                    <a:pt x="542890" y="2131557"/>
                    <a:pt x="513771" y="2126999"/>
                    <a:pt x="486172" y="2120923"/>
                  </a:cubicBezTo>
                  <a:cubicBezTo>
                    <a:pt x="447431" y="2113136"/>
                    <a:pt x="407931" y="2101362"/>
                    <a:pt x="367671" y="2085600"/>
                  </a:cubicBezTo>
                  <a:cubicBezTo>
                    <a:pt x="327411" y="2069838"/>
                    <a:pt x="290950" y="2051227"/>
                    <a:pt x="258286" y="2029768"/>
                  </a:cubicBezTo>
                  <a:cubicBezTo>
                    <a:pt x="178653" y="1966277"/>
                    <a:pt x="119149" y="1882086"/>
                    <a:pt x="79776" y="1777195"/>
                  </a:cubicBezTo>
                  <a:cubicBezTo>
                    <a:pt x="40402" y="1672304"/>
                    <a:pt x="15841" y="1563046"/>
                    <a:pt x="6093" y="1449419"/>
                  </a:cubicBezTo>
                  <a:lnTo>
                    <a:pt x="6093" y="1397765"/>
                  </a:lnTo>
                  <a:cubicBezTo>
                    <a:pt x="5966" y="1387131"/>
                    <a:pt x="5460" y="1376496"/>
                    <a:pt x="4574" y="1365861"/>
                  </a:cubicBezTo>
                  <a:cubicBezTo>
                    <a:pt x="3687" y="1355226"/>
                    <a:pt x="3181" y="1344592"/>
                    <a:pt x="3054" y="1333957"/>
                  </a:cubicBezTo>
                  <a:cubicBezTo>
                    <a:pt x="2060" y="1303742"/>
                    <a:pt x="1347" y="1258165"/>
                    <a:pt x="916" y="1197226"/>
                  </a:cubicBezTo>
                  <a:cubicBezTo>
                    <a:pt x="485" y="1136288"/>
                    <a:pt x="222" y="1071129"/>
                    <a:pt x="128" y="1001751"/>
                  </a:cubicBezTo>
                  <a:cubicBezTo>
                    <a:pt x="35" y="932372"/>
                    <a:pt x="-3" y="869915"/>
                    <a:pt x="16" y="814379"/>
                  </a:cubicBezTo>
                  <a:cubicBezTo>
                    <a:pt x="-48" y="796021"/>
                    <a:pt x="79" y="778803"/>
                    <a:pt x="396" y="762724"/>
                  </a:cubicBezTo>
                  <a:cubicBezTo>
                    <a:pt x="712" y="746645"/>
                    <a:pt x="1598" y="732466"/>
                    <a:pt x="3054" y="720186"/>
                  </a:cubicBezTo>
                  <a:lnTo>
                    <a:pt x="3054" y="665493"/>
                  </a:lnTo>
                  <a:cubicBezTo>
                    <a:pt x="20797" y="494664"/>
                    <a:pt x="63974" y="360633"/>
                    <a:pt x="132583" y="263401"/>
                  </a:cubicBezTo>
                  <a:cubicBezTo>
                    <a:pt x="201193" y="166170"/>
                    <a:pt x="286007" y="97636"/>
                    <a:pt x="387027" y="57798"/>
                  </a:cubicBezTo>
                  <a:cubicBezTo>
                    <a:pt x="488047" y="17960"/>
                    <a:pt x="596044" y="-1284"/>
                    <a:pt x="711019" y="67"/>
                  </a:cubicBezTo>
                  <a:close/>
                  <a:moveTo>
                    <a:pt x="677596" y="1002764"/>
                  </a:moveTo>
                  <a:cubicBezTo>
                    <a:pt x="599481" y="1003523"/>
                    <a:pt x="519468" y="1011120"/>
                    <a:pt x="437556" y="1025553"/>
                  </a:cubicBezTo>
                  <a:cubicBezTo>
                    <a:pt x="355644" y="1039985"/>
                    <a:pt x="275631" y="1056697"/>
                    <a:pt x="197517" y="1075687"/>
                  </a:cubicBezTo>
                  <a:cubicBezTo>
                    <a:pt x="197643" y="1117150"/>
                    <a:pt x="198150" y="1155764"/>
                    <a:pt x="199036" y="1191529"/>
                  </a:cubicBezTo>
                  <a:cubicBezTo>
                    <a:pt x="199922" y="1227294"/>
                    <a:pt x="200428" y="1257553"/>
                    <a:pt x="200555" y="1282304"/>
                  </a:cubicBezTo>
                  <a:lnTo>
                    <a:pt x="200555" y="1330919"/>
                  </a:lnTo>
                  <a:cubicBezTo>
                    <a:pt x="201155" y="1392307"/>
                    <a:pt x="206369" y="1458591"/>
                    <a:pt x="216198" y="1529770"/>
                  </a:cubicBezTo>
                  <a:cubicBezTo>
                    <a:pt x="226026" y="1600949"/>
                    <a:pt x="242944" y="1667233"/>
                    <a:pt x="266951" y="1728621"/>
                  </a:cubicBezTo>
                  <a:cubicBezTo>
                    <a:pt x="290959" y="1790010"/>
                    <a:pt x="324532" y="1836713"/>
                    <a:pt x="367671" y="1868729"/>
                  </a:cubicBezTo>
                  <a:cubicBezTo>
                    <a:pt x="390460" y="1883668"/>
                    <a:pt x="414768" y="1895569"/>
                    <a:pt x="440595" y="1904431"/>
                  </a:cubicBezTo>
                  <a:cubicBezTo>
                    <a:pt x="466422" y="1913293"/>
                    <a:pt x="493768" y="1920636"/>
                    <a:pt x="522633" y="1926460"/>
                  </a:cubicBezTo>
                  <a:cubicBezTo>
                    <a:pt x="544599" y="1931081"/>
                    <a:pt x="569034" y="1934753"/>
                    <a:pt x="595937" y="1937474"/>
                  </a:cubicBezTo>
                  <a:cubicBezTo>
                    <a:pt x="622840" y="1940196"/>
                    <a:pt x="648034" y="1941589"/>
                    <a:pt x="671519" y="1941652"/>
                  </a:cubicBezTo>
                  <a:cubicBezTo>
                    <a:pt x="736972" y="1941716"/>
                    <a:pt x="800527" y="1933993"/>
                    <a:pt x="862183" y="1918484"/>
                  </a:cubicBezTo>
                  <a:cubicBezTo>
                    <a:pt x="923839" y="1902975"/>
                    <a:pt x="973720" y="1879300"/>
                    <a:pt x="1011828" y="1847460"/>
                  </a:cubicBezTo>
                  <a:cubicBezTo>
                    <a:pt x="1032021" y="1824861"/>
                    <a:pt x="1051645" y="1800173"/>
                    <a:pt x="1070698" y="1773397"/>
                  </a:cubicBezTo>
                  <a:cubicBezTo>
                    <a:pt x="1089752" y="1746620"/>
                    <a:pt x="1105578" y="1716615"/>
                    <a:pt x="1118174" y="1683382"/>
                  </a:cubicBezTo>
                  <a:cubicBezTo>
                    <a:pt x="1128873" y="1651985"/>
                    <a:pt x="1137102" y="1616789"/>
                    <a:pt x="1142862" y="1577795"/>
                  </a:cubicBezTo>
                  <a:cubicBezTo>
                    <a:pt x="1148623" y="1538801"/>
                    <a:pt x="1151535" y="1492971"/>
                    <a:pt x="1151598" y="1440304"/>
                  </a:cubicBezTo>
                  <a:cubicBezTo>
                    <a:pt x="1152104" y="1412451"/>
                    <a:pt x="1151091" y="1380041"/>
                    <a:pt x="1148559" y="1343073"/>
                  </a:cubicBezTo>
                  <a:cubicBezTo>
                    <a:pt x="1144761" y="1286038"/>
                    <a:pt x="1131088" y="1232991"/>
                    <a:pt x="1107540" y="1183932"/>
                  </a:cubicBezTo>
                  <a:cubicBezTo>
                    <a:pt x="1083992" y="1134874"/>
                    <a:pt x="1046011" y="1094740"/>
                    <a:pt x="993597" y="1063533"/>
                  </a:cubicBezTo>
                  <a:cubicBezTo>
                    <a:pt x="952894" y="1042390"/>
                    <a:pt x="904405" y="1026945"/>
                    <a:pt x="848130" y="1017196"/>
                  </a:cubicBezTo>
                  <a:cubicBezTo>
                    <a:pt x="791855" y="1007448"/>
                    <a:pt x="735010" y="1002637"/>
                    <a:pt x="677596" y="1002764"/>
                  </a:cubicBez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6">
              <a:extLst>
                <a:ext uri="{FF2B5EF4-FFF2-40B4-BE49-F238E27FC236}">
                  <a16:creationId xmlns:a16="http://schemas.microsoft.com/office/drawing/2014/main" id="{F1720516-D362-7D4E-A1FD-0D44825AA555}"/>
                </a:ext>
              </a:extLst>
            </p:cNvPr>
            <p:cNvSpPr/>
            <p:nvPr/>
          </p:nvSpPr>
          <p:spPr>
            <a:xfrm>
              <a:off x="9237692" y="4783587"/>
              <a:ext cx="593870" cy="926036"/>
            </a:xfrm>
            <a:custGeom>
              <a:avLst/>
              <a:gdLst/>
              <a:ahLst/>
              <a:cxnLst/>
              <a:rect l="l" t="t" r="r" b="b"/>
              <a:pathLst>
                <a:path w="1350388" h="2105691">
                  <a:moveTo>
                    <a:pt x="687971" y="26"/>
                  </a:moveTo>
                  <a:lnTo>
                    <a:pt x="712279" y="26"/>
                  </a:lnTo>
                  <a:cubicBezTo>
                    <a:pt x="894524" y="11674"/>
                    <a:pt x="1037459" y="72697"/>
                    <a:pt x="1141084" y="183094"/>
                  </a:cubicBezTo>
                  <a:cubicBezTo>
                    <a:pt x="1244708" y="293492"/>
                    <a:pt x="1309403" y="428957"/>
                    <a:pt x="1335166" y="589491"/>
                  </a:cubicBezTo>
                  <a:cubicBezTo>
                    <a:pt x="1339661" y="614115"/>
                    <a:pt x="1342826" y="640069"/>
                    <a:pt x="1344661" y="667351"/>
                  </a:cubicBezTo>
                  <a:cubicBezTo>
                    <a:pt x="1346497" y="694634"/>
                    <a:pt x="1347383" y="721348"/>
                    <a:pt x="1347320" y="747492"/>
                  </a:cubicBezTo>
                  <a:lnTo>
                    <a:pt x="1350359" y="1242763"/>
                  </a:lnTo>
                  <a:cubicBezTo>
                    <a:pt x="1351055" y="1358098"/>
                    <a:pt x="1339028" y="1469256"/>
                    <a:pt x="1314277" y="1576236"/>
                  </a:cubicBezTo>
                  <a:cubicBezTo>
                    <a:pt x="1289526" y="1683215"/>
                    <a:pt x="1247873" y="1777661"/>
                    <a:pt x="1189319" y="1859573"/>
                  </a:cubicBezTo>
                  <a:cubicBezTo>
                    <a:pt x="1132728" y="1938763"/>
                    <a:pt x="1056006" y="1999153"/>
                    <a:pt x="959155" y="2040743"/>
                  </a:cubicBezTo>
                  <a:cubicBezTo>
                    <a:pt x="862304" y="2082331"/>
                    <a:pt x="756716" y="2103981"/>
                    <a:pt x="642394" y="2105691"/>
                  </a:cubicBezTo>
                  <a:cubicBezTo>
                    <a:pt x="510952" y="2093742"/>
                    <a:pt x="400441" y="2053829"/>
                    <a:pt x="310863" y="1985951"/>
                  </a:cubicBezTo>
                  <a:cubicBezTo>
                    <a:pt x="221284" y="1918073"/>
                    <a:pt x="151287" y="1833146"/>
                    <a:pt x="100870" y="1731169"/>
                  </a:cubicBezTo>
                  <a:cubicBezTo>
                    <a:pt x="50454" y="1629193"/>
                    <a:pt x="18269" y="1521083"/>
                    <a:pt x="4314" y="1406841"/>
                  </a:cubicBezTo>
                  <a:cubicBezTo>
                    <a:pt x="2668" y="1380570"/>
                    <a:pt x="1402" y="1352591"/>
                    <a:pt x="516" y="1322903"/>
                  </a:cubicBezTo>
                  <a:cubicBezTo>
                    <a:pt x="-370" y="1293214"/>
                    <a:pt x="-117" y="1264475"/>
                    <a:pt x="1276" y="1236686"/>
                  </a:cubicBezTo>
                  <a:cubicBezTo>
                    <a:pt x="1402" y="1163510"/>
                    <a:pt x="1909" y="1089573"/>
                    <a:pt x="2795" y="1014877"/>
                  </a:cubicBezTo>
                  <a:cubicBezTo>
                    <a:pt x="3681" y="940182"/>
                    <a:pt x="4187" y="866245"/>
                    <a:pt x="4314" y="793069"/>
                  </a:cubicBezTo>
                  <a:cubicBezTo>
                    <a:pt x="4251" y="681721"/>
                    <a:pt x="18810" y="577780"/>
                    <a:pt x="47992" y="481245"/>
                  </a:cubicBezTo>
                  <a:cubicBezTo>
                    <a:pt x="77174" y="384710"/>
                    <a:pt x="121359" y="298240"/>
                    <a:pt x="180546" y="221835"/>
                  </a:cubicBezTo>
                  <a:cubicBezTo>
                    <a:pt x="235112" y="151254"/>
                    <a:pt x="304490" y="96435"/>
                    <a:pt x="388681" y="57377"/>
                  </a:cubicBezTo>
                  <a:cubicBezTo>
                    <a:pt x="472872" y="18321"/>
                    <a:pt x="572636" y="-797"/>
                    <a:pt x="687971" y="26"/>
                  </a:cubicBezTo>
                  <a:close/>
                  <a:moveTo>
                    <a:pt x="706202" y="197528"/>
                  </a:moveTo>
                  <a:cubicBezTo>
                    <a:pt x="621188" y="194805"/>
                    <a:pt x="547378" y="206327"/>
                    <a:pt x="484773" y="232090"/>
                  </a:cubicBezTo>
                  <a:cubicBezTo>
                    <a:pt x="422168" y="257854"/>
                    <a:pt x="370387" y="295961"/>
                    <a:pt x="329431" y="346412"/>
                  </a:cubicBezTo>
                  <a:cubicBezTo>
                    <a:pt x="287082" y="401802"/>
                    <a:pt x="255558" y="468015"/>
                    <a:pt x="234858" y="545053"/>
                  </a:cubicBezTo>
                  <a:cubicBezTo>
                    <a:pt x="214159" y="622091"/>
                    <a:pt x="203144" y="705775"/>
                    <a:pt x="201815" y="796107"/>
                  </a:cubicBezTo>
                  <a:cubicBezTo>
                    <a:pt x="201562" y="869157"/>
                    <a:pt x="200549" y="942587"/>
                    <a:pt x="198777" y="1016396"/>
                  </a:cubicBezTo>
                  <a:cubicBezTo>
                    <a:pt x="197004" y="1090206"/>
                    <a:pt x="195991" y="1163635"/>
                    <a:pt x="195738" y="1236686"/>
                  </a:cubicBezTo>
                  <a:cubicBezTo>
                    <a:pt x="194156" y="1284099"/>
                    <a:pt x="195802" y="1332081"/>
                    <a:pt x="200676" y="1380634"/>
                  </a:cubicBezTo>
                  <a:cubicBezTo>
                    <a:pt x="205550" y="1429186"/>
                    <a:pt x="214032" y="1476409"/>
                    <a:pt x="226123" y="1522303"/>
                  </a:cubicBezTo>
                  <a:cubicBezTo>
                    <a:pt x="249861" y="1632004"/>
                    <a:pt x="295818" y="1721766"/>
                    <a:pt x="363994" y="1791588"/>
                  </a:cubicBezTo>
                  <a:cubicBezTo>
                    <a:pt x="432169" y="1861409"/>
                    <a:pt x="525983" y="1900276"/>
                    <a:pt x="645432" y="1908189"/>
                  </a:cubicBezTo>
                  <a:cubicBezTo>
                    <a:pt x="733232" y="1911038"/>
                    <a:pt x="808307" y="1898504"/>
                    <a:pt x="870659" y="1870588"/>
                  </a:cubicBezTo>
                  <a:cubicBezTo>
                    <a:pt x="933011" y="1842672"/>
                    <a:pt x="984539" y="1800513"/>
                    <a:pt x="1025242" y="1744111"/>
                  </a:cubicBezTo>
                  <a:cubicBezTo>
                    <a:pt x="1071768" y="1679164"/>
                    <a:pt x="1104812" y="1603202"/>
                    <a:pt x="1124372" y="1516226"/>
                  </a:cubicBezTo>
                  <a:cubicBezTo>
                    <a:pt x="1143932" y="1429249"/>
                    <a:pt x="1153427" y="1338095"/>
                    <a:pt x="1152858" y="1242763"/>
                  </a:cubicBezTo>
                  <a:lnTo>
                    <a:pt x="1149819" y="747492"/>
                  </a:lnTo>
                  <a:cubicBezTo>
                    <a:pt x="1150326" y="664946"/>
                    <a:pt x="1137159" y="583920"/>
                    <a:pt x="1110319" y="504413"/>
                  </a:cubicBezTo>
                  <a:cubicBezTo>
                    <a:pt x="1079618" y="419083"/>
                    <a:pt x="1030116" y="348185"/>
                    <a:pt x="961814" y="291720"/>
                  </a:cubicBezTo>
                  <a:cubicBezTo>
                    <a:pt x="893511" y="235255"/>
                    <a:pt x="808307" y="203858"/>
                    <a:pt x="706202" y="197528"/>
                  </a:cubicBez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52893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 calcmode="lin" valueType="num">
                                      <p:cBhvr>
                                        <p:cTn id="17" dur="500" fill="hold"/>
                                        <p:tgtEl>
                                          <p:spTgt spid="47"/>
                                        </p:tgtEl>
                                        <p:attrNameLst>
                                          <p:attrName>style.rotation</p:attrName>
                                        </p:attrNameLst>
                                      </p:cBhvr>
                                      <p:tavLst>
                                        <p:tav tm="0">
                                          <p:val>
                                            <p:fltVal val="360"/>
                                          </p:val>
                                        </p:tav>
                                        <p:tav tm="100000">
                                          <p:val>
                                            <p:fltVal val="0"/>
                                          </p:val>
                                        </p:tav>
                                      </p:tavLst>
                                    </p:anim>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fltVal val="0"/>
                                          </p:val>
                                        </p:tav>
                                        <p:tav tm="100000">
                                          <p:val>
                                            <p:strVal val="#ppt_h"/>
                                          </p:val>
                                        </p:tav>
                                      </p:tavLst>
                                    </p:anim>
                                    <p:anim calcmode="lin" valueType="num">
                                      <p:cBhvr>
                                        <p:cTn id="25" dur="500" fill="hold"/>
                                        <p:tgtEl>
                                          <p:spTgt spid="50"/>
                                        </p:tgtEl>
                                        <p:attrNameLst>
                                          <p:attrName>style.rotation</p:attrName>
                                        </p:attrNameLst>
                                      </p:cBhvr>
                                      <p:tavLst>
                                        <p:tav tm="0">
                                          <p:val>
                                            <p:fltVal val="360"/>
                                          </p:val>
                                        </p:tav>
                                        <p:tav tm="100000">
                                          <p:val>
                                            <p:fltVal val="0"/>
                                          </p:val>
                                        </p:tav>
                                      </p:tavLst>
                                    </p:anim>
                                    <p:animEffect transition="in" filter="fad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p:cTn id="31" dur="500" fill="hold"/>
                                        <p:tgtEl>
                                          <p:spTgt spid="73"/>
                                        </p:tgtEl>
                                        <p:attrNameLst>
                                          <p:attrName>ppt_w</p:attrName>
                                        </p:attrNameLst>
                                      </p:cBhvr>
                                      <p:tavLst>
                                        <p:tav tm="0">
                                          <p:val>
                                            <p:fltVal val="0"/>
                                          </p:val>
                                        </p:tav>
                                        <p:tav tm="100000">
                                          <p:val>
                                            <p:strVal val="#ppt_w"/>
                                          </p:val>
                                        </p:tav>
                                      </p:tavLst>
                                    </p:anim>
                                    <p:anim calcmode="lin" valueType="num">
                                      <p:cBhvr>
                                        <p:cTn id="32" dur="500" fill="hold"/>
                                        <p:tgtEl>
                                          <p:spTgt spid="73"/>
                                        </p:tgtEl>
                                        <p:attrNameLst>
                                          <p:attrName>ppt_h</p:attrName>
                                        </p:attrNameLst>
                                      </p:cBhvr>
                                      <p:tavLst>
                                        <p:tav tm="0">
                                          <p:val>
                                            <p:fltVal val="0"/>
                                          </p:val>
                                        </p:tav>
                                        <p:tav tm="100000">
                                          <p:val>
                                            <p:strVal val="#ppt_h"/>
                                          </p:val>
                                        </p:tav>
                                      </p:tavLst>
                                    </p:anim>
                                    <p:anim calcmode="lin" valueType="num">
                                      <p:cBhvr>
                                        <p:cTn id="33" dur="500" fill="hold"/>
                                        <p:tgtEl>
                                          <p:spTgt spid="73"/>
                                        </p:tgtEl>
                                        <p:attrNameLst>
                                          <p:attrName>style.rotation</p:attrName>
                                        </p:attrNameLst>
                                      </p:cBhvr>
                                      <p:tavLst>
                                        <p:tav tm="0">
                                          <p:val>
                                            <p:fltVal val="360"/>
                                          </p:val>
                                        </p:tav>
                                        <p:tav tm="100000">
                                          <p:val>
                                            <p:fltVal val="0"/>
                                          </p:val>
                                        </p:tav>
                                      </p:tavLst>
                                    </p:anim>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p:cTn id="39" dur="500" fill="hold"/>
                                        <p:tgtEl>
                                          <p:spTgt spid="79"/>
                                        </p:tgtEl>
                                        <p:attrNameLst>
                                          <p:attrName>ppt_w</p:attrName>
                                        </p:attrNameLst>
                                      </p:cBhvr>
                                      <p:tavLst>
                                        <p:tav tm="0">
                                          <p:val>
                                            <p:fltVal val="0"/>
                                          </p:val>
                                        </p:tav>
                                        <p:tav tm="100000">
                                          <p:val>
                                            <p:strVal val="#ppt_w"/>
                                          </p:val>
                                        </p:tav>
                                      </p:tavLst>
                                    </p:anim>
                                    <p:anim calcmode="lin" valueType="num">
                                      <p:cBhvr>
                                        <p:cTn id="40" dur="500" fill="hold"/>
                                        <p:tgtEl>
                                          <p:spTgt spid="79"/>
                                        </p:tgtEl>
                                        <p:attrNameLst>
                                          <p:attrName>ppt_h</p:attrName>
                                        </p:attrNameLst>
                                      </p:cBhvr>
                                      <p:tavLst>
                                        <p:tav tm="0">
                                          <p:val>
                                            <p:fltVal val="0"/>
                                          </p:val>
                                        </p:tav>
                                        <p:tav tm="100000">
                                          <p:val>
                                            <p:strVal val="#ppt_h"/>
                                          </p:val>
                                        </p:tav>
                                      </p:tavLst>
                                    </p:anim>
                                    <p:anim calcmode="lin" valueType="num">
                                      <p:cBhvr>
                                        <p:cTn id="41" dur="500" fill="hold"/>
                                        <p:tgtEl>
                                          <p:spTgt spid="79"/>
                                        </p:tgtEl>
                                        <p:attrNameLst>
                                          <p:attrName>style.rotation</p:attrName>
                                        </p:attrNameLst>
                                      </p:cBhvr>
                                      <p:tavLst>
                                        <p:tav tm="0">
                                          <p:val>
                                            <p:fltVal val="360"/>
                                          </p:val>
                                        </p:tav>
                                        <p:tav tm="100000">
                                          <p:val>
                                            <p:fltVal val="0"/>
                                          </p:val>
                                        </p:tav>
                                      </p:tavLst>
                                    </p:anim>
                                    <p:animEffect transition="in" filter="fade">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anim calcmode="lin" valueType="num">
                                      <p:cBhvr>
                                        <p:cTn id="49" dur="500" fill="hold"/>
                                        <p:tgtEl>
                                          <p:spTgt spid="82"/>
                                        </p:tgtEl>
                                        <p:attrNameLst>
                                          <p:attrName>style.rotation</p:attrName>
                                        </p:attrNameLst>
                                      </p:cBhvr>
                                      <p:tavLst>
                                        <p:tav tm="0">
                                          <p:val>
                                            <p:fltVal val="360"/>
                                          </p:val>
                                        </p:tav>
                                        <p:tav tm="100000">
                                          <p:val>
                                            <p:fltVal val="0"/>
                                          </p:val>
                                        </p:tav>
                                      </p:tavLst>
                                    </p:anim>
                                    <p:animEffect transition="in" filter="fade">
                                      <p:cBhvr>
                                        <p:cTn id="5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2489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What is DeepFake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These New Tricks Can Outsmart Deepfake Videos—for Now | WIRED">
            <a:extLst>
              <a:ext uri="{FF2B5EF4-FFF2-40B4-BE49-F238E27FC236}">
                <a16:creationId xmlns:a16="http://schemas.microsoft.com/office/drawing/2014/main" id="{CDA43971-179E-244B-945E-9FE2A01EBFDA}"/>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09" b="97500" l="10000" r="90000">
                        <a14:foregroundMark x1="37865" y1="78672" x2="23958" y2="93281"/>
                        <a14:foregroundMark x1="23958" y1="93281" x2="32135" y2="94922"/>
                        <a14:foregroundMark x1="32135" y1="94922" x2="46719" y2="92422"/>
                        <a14:foregroundMark x1="46719" y1="92422" x2="58854" y2="94453"/>
                        <a14:foregroundMark x1="58854" y1="94453" x2="66719" y2="93672"/>
                        <a14:foregroundMark x1="66719" y1="93672" x2="71563" y2="94453"/>
                        <a14:foregroundMark x1="71563" y1="94453" x2="67969" y2="89297"/>
                        <a14:foregroundMark x1="67969" y1="89297" x2="59844" y2="83750"/>
                        <a14:foregroundMark x1="16667" y1="97500" x2="22396" y2="97656"/>
                        <a14:foregroundMark x1="22396" y1="97656" x2="53438" y2="94688"/>
                        <a14:foregroundMark x1="53438" y1="94688" x2="61979" y2="95547"/>
                        <a14:foregroundMark x1="61979" y1="95547" x2="69531" y2="95078"/>
                        <a14:foregroundMark x1="69531" y1="95078" x2="74792" y2="97500"/>
                        <a14:foregroundMark x1="74792" y1="97500" x2="82760" y2="96328"/>
                        <a14:foregroundMark x1="51615" y1="9609" x2="51615" y2="9609"/>
                      </a14:backgroundRemoval>
                    </a14:imgEffect>
                  </a14:imgLayer>
                </a14:imgProps>
              </a:ext>
              <a:ext uri="{28A0092B-C50C-407E-A947-70E740481C1C}">
                <a14:useLocalDpi xmlns:a14="http://schemas.microsoft.com/office/drawing/2010/main" val="0"/>
              </a:ext>
            </a:extLst>
          </a:blip>
          <a:srcRect/>
          <a:stretch>
            <a:fillRect/>
          </a:stretch>
        </p:blipFill>
        <p:spPr bwMode="auto">
          <a:xfrm>
            <a:off x="6531429" y="1908777"/>
            <a:ext cx="5631719" cy="3754479"/>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4">
            <a:extLst>
              <a:ext uri="{FF2B5EF4-FFF2-40B4-BE49-F238E27FC236}">
                <a16:creationId xmlns:a16="http://schemas.microsoft.com/office/drawing/2014/main" id="{137599B7-E3A6-A24C-BAF9-219DE0284342}"/>
              </a:ext>
            </a:extLst>
          </p:cNvPr>
          <p:cNvSpPr/>
          <p:nvPr/>
        </p:nvSpPr>
        <p:spPr>
          <a:xfrm>
            <a:off x="597838" y="1539248"/>
            <a:ext cx="5933591" cy="224676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Deepfakes leverage powerful techniques from machine learning and artificial intelligence to manipulate visual and audio content. By doing so to generate synthetic media in either video form, image form, audio form, or even textual form to mimic human behavior. </a:t>
            </a:r>
          </a:p>
          <a:p>
            <a:pPr>
              <a:spcAft>
                <a:spcPts val="1200"/>
              </a:spcAft>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spcAft>
                <a:spcPts val="1200"/>
              </a:spcAft>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The main machine learning methods involved in creating deepfakes are based on deep learning, particularly, generative adversarial networks (GAN) </a:t>
            </a:r>
          </a:p>
          <a:p>
            <a:pPr>
              <a:spcAft>
                <a:spcPts val="1200"/>
              </a:spcAft>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Deepfakes have already gained widespread attention from their uses in the filed of creating celebrity pornographic videos, influence elections, financial fraud, etc. </a:t>
            </a:r>
          </a:p>
        </p:txBody>
      </p:sp>
      <p:sp>
        <p:nvSpPr>
          <p:cNvPr id="19" name="矩形 5">
            <a:extLst>
              <a:ext uri="{FF2B5EF4-FFF2-40B4-BE49-F238E27FC236}">
                <a16:creationId xmlns:a16="http://schemas.microsoft.com/office/drawing/2014/main" id="{D639D345-761C-6740-B47C-7576612C540C}"/>
              </a:ext>
            </a:extLst>
          </p:cNvPr>
          <p:cNvSpPr/>
          <p:nvPr/>
        </p:nvSpPr>
        <p:spPr>
          <a:xfrm>
            <a:off x="597837" y="3858570"/>
            <a:ext cx="6165819" cy="212365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Fake Video :</a:t>
            </a:r>
            <a:r>
              <a:rPr lang="en-US" altLang="zh-CN" sz="1200" dirty="0">
                <a:solidFill>
                  <a:schemeClr val="accent3"/>
                </a:solidFill>
                <a:latin typeface="Century Gothic" panose="020B0502020202020204" pitchFamily="34" charset="0"/>
                <a:ea typeface="+mj-ea"/>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Manipulate human in videos through face swapping, lip synching, face reenactment or attribute manipulation.</a:t>
            </a: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Fake</a:t>
            </a:r>
            <a:r>
              <a:rPr lang="en-US" altLang="zh-CN" sz="1200" dirty="0">
                <a:solidFill>
                  <a:schemeClr val="accent3"/>
                </a:solidFill>
                <a:latin typeface="Century Gothic" panose="020B0502020202020204" pitchFamily="34" charset="0"/>
                <a:ea typeface="+mj-ea"/>
              </a:rPr>
              <a:t> </a:t>
            </a:r>
            <a:r>
              <a:rPr lang="en-CA" altLang="zh-CN" sz="1200" dirty="0">
                <a:solidFill>
                  <a:schemeClr val="accent3"/>
                </a:solidFill>
                <a:latin typeface="Century Gothic" panose="020B0502020202020204" pitchFamily="34" charset="0"/>
                <a:ea typeface="+mj-ea"/>
              </a:rPr>
              <a:t>Image </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Manipulate image content to generate fake apparel </a:t>
            </a:r>
          </a:p>
          <a:p>
            <a:pPr>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Fake Audio </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Generation of the target speaker’s voice to portray the speaker saying something they have not said.</a:t>
            </a:r>
          </a:p>
          <a:p>
            <a:pPr>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Fake Texts </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Mimic human behavior on textual content</a:t>
            </a:r>
          </a:p>
          <a:p>
            <a:pPr>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Other </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Fake fingerprints, medical application, virtual reality technology, etc.</a:t>
            </a:r>
          </a:p>
        </p:txBody>
      </p:sp>
    </p:spTree>
    <p:extLst>
      <p:ext uri="{BB962C8B-B14F-4D97-AF65-F5344CB8AC3E}">
        <p14:creationId xmlns:p14="http://schemas.microsoft.com/office/powerpoint/2010/main" val="7053378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890173"/>
            <a:ext cx="4801476" cy="53043"/>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9" y="526563"/>
            <a:ext cx="46708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Applications – Fake Video</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597838" y="1307024"/>
            <a:ext cx="5933591"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200" dirty="0">
                <a:latin typeface="Century Gothic" panose="020B0502020202020204" pitchFamily="34" charset="0"/>
              </a:rPr>
              <a:t>Fake Video :</a:t>
            </a:r>
            <a:r>
              <a:rPr lang="en-US" altLang="zh-CN" sz="1200" dirty="0">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Manipulate human in videos through face swapping, lip synching, face reenactment or attribute manipulation.</a:t>
            </a:r>
          </a:p>
        </p:txBody>
      </p:sp>
      <p:sp>
        <p:nvSpPr>
          <p:cNvPr id="19" name="矩形 5">
            <a:extLst>
              <a:ext uri="{FF2B5EF4-FFF2-40B4-BE49-F238E27FC236}">
                <a16:creationId xmlns:a16="http://schemas.microsoft.com/office/drawing/2014/main" id="{D639D345-761C-6740-B47C-7576612C540C}"/>
              </a:ext>
            </a:extLst>
          </p:cNvPr>
          <p:cNvSpPr/>
          <p:nvPr/>
        </p:nvSpPr>
        <p:spPr>
          <a:xfrm>
            <a:off x="597838" y="2132497"/>
            <a:ext cx="361130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Face Swap:</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The face of the source person is replaced with the face of a victim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4098" name="Picture 2" descr="Exploring DeepFakes - KDnuggets">
            <a:extLst>
              <a:ext uri="{FF2B5EF4-FFF2-40B4-BE49-F238E27FC236}">
                <a16:creationId xmlns:a16="http://schemas.microsoft.com/office/drawing/2014/main" id="{8A162BAA-D974-274A-8C93-E3BB04159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91" y="4512100"/>
            <a:ext cx="2988195" cy="172941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5">
            <a:extLst>
              <a:ext uri="{FF2B5EF4-FFF2-40B4-BE49-F238E27FC236}">
                <a16:creationId xmlns:a16="http://schemas.microsoft.com/office/drawing/2014/main" id="{1DA119DD-8B6D-F942-9C9C-7C9792B2D5CE}"/>
              </a:ext>
            </a:extLst>
          </p:cNvPr>
          <p:cNvSpPr/>
          <p:nvPr/>
        </p:nvSpPr>
        <p:spPr>
          <a:xfrm>
            <a:off x="4209143" y="2132497"/>
            <a:ext cx="3611305"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Lip Synching</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The movement of the target person’s lips is manipulated to make them consistent with a specific audio recording so that the victim appears to say whatever is in the recording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0" name="矩形 5">
            <a:extLst>
              <a:ext uri="{FF2B5EF4-FFF2-40B4-BE49-F238E27FC236}">
                <a16:creationId xmlns:a16="http://schemas.microsoft.com/office/drawing/2014/main" id="{D01915FB-DCE3-3848-A585-95129DDD8FAC}"/>
              </a:ext>
            </a:extLst>
          </p:cNvPr>
          <p:cNvSpPr/>
          <p:nvPr/>
        </p:nvSpPr>
        <p:spPr>
          <a:xfrm>
            <a:off x="8040916" y="2132497"/>
            <a:ext cx="3390837" cy="101566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Face Reenactment/Puppet Master</a:t>
            </a:r>
            <a:r>
              <a:rPr lang="en-CA" altLang="zh-CN" sz="1200" dirty="0">
                <a:solidFill>
                  <a:schemeClr val="accent3"/>
                </a:solidFill>
                <a:latin typeface="Century Gothic" panose="020B0502020202020204" pitchFamily="34" charset="0"/>
              </a:rPr>
              <a:t>:</a:t>
            </a:r>
            <a:r>
              <a:rPr lang="en-US" altLang="zh-CN" sz="1200" dirty="0">
                <a:solidFill>
                  <a:schemeClr val="accent3"/>
                </a:solidFill>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Videos is created which mimics the expressions of the target person, such as eye movement, facial expressions and head movement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7" name="Line 21">
            <a:extLst>
              <a:ext uri="{FF2B5EF4-FFF2-40B4-BE49-F238E27FC236}">
                <a16:creationId xmlns:a16="http://schemas.microsoft.com/office/drawing/2014/main" id="{C41076F7-3C5A-E54E-A03A-D347B24B8D93}"/>
              </a:ext>
            </a:extLst>
          </p:cNvPr>
          <p:cNvSpPr>
            <a:spLocks noChangeShapeType="1"/>
          </p:cNvSpPr>
          <p:nvPr/>
        </p:nvSpPr>
        <p:spPr bwMode="auto">
          <a:xfrm>
            <a:off x="708247" y="3299870"/>
            <a:ext cx="11309581" cy="9386"/>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20" name="矩形 5">
            <a:extLst>
              <a:ext uri="{FF2B5EF4-FFF2-40B4-BE49-F238E27FC236}">
                <a16:creationId xmlns:a16="http://schemas.microsoft.com/office/drawing/2014/main" id="{AB27D4B8-B707-1543-860D-EDBFAB70FC75}"/>
              </a:ext>
            </a:extLst>
          </p:cNvPr>
          <p:cNvSpPr/>
          <p:nvPr/>
        </p:nvSpPr>
        <p:spPr>
          <a:xfrm>
            <a:off x="597838" y="3431211"/>
            <a:ext cx="3611305"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Example:</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non-consensual pornographic videos,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21" name="矩形 5">
            <a:extLst>
              <a:ext uri="{FF2B5EF4-FFF2-40B4-BE49-F238E27FC236}">
                <a16:creationId xmlns:a16="http://schemas.microsoft.com/office/drawing/2014/main" id="{4C225A3B-FD08-9E41-8231-A909D2B37273}"/>
              </a:ext>
            </a:extLst>
          </p:cNvPr>
          <p:cNvSpPr/>
          <p:nvPr/>
        </p:nvSpPr>
        <p:spPr>
          <a:xfrm>
            <a:off x="4179936" y="3426789"/>
            <a:ext cx="3611305"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Example:</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Deepfake video of former president Barak Obama giving a talk using lip syncing technology to make it l looking real, realistic video dubbing of foreign films</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4102" name="Picture 6" descr="AI-powered lip sync puts old words into Obama's new mouth | WIRED UK">
            <a:extLst>
              <a:ext uri="{FF2B5EF4-FFF2-40B4-BE49-F238E27FC236}">
                <a16:creationId xmlns:a16="http://schemas.microsoft.com/office/drawing/2014/main" id="{04DF4245-FB17-9744-9AEC-E587148FC1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 r="41200" b="-2856"/>
          <a:stretch/>
        </p:blipFill>
        <p:spPr bwMode="auto">
          <a:xfrm>
            <a:off x="4478410" y="4512100"/>
            <a:ext cx="3235180" cy="1729418"/>
          </a:xfrm>
          <a:prstGeom prst="rect">
            <a:avLst/>
          </a:prstGeom>
          <a:noFill/>
          <a:extLst>
            <a:ext uri="{909E8E84-426E-40DD-AFC4-6F175D3DCCD1}">
              <a14:hiddenFill xmlns:a14="http://schemas.microsoft.com/office/drawing/2010/main">
                <a:solidFill>
                  <a:srgbClr val="FFFFFF"/>
                </a:solidFill>
              </a14:hiddenFill>
            </a:ext>
          </a:extLst>
        </p:spPr>
      </p:pic>
      <p:sp>
        <p:nvSpPr>
          <p:cNvPr id="22" name="矩形 5">
            <a:extLst>
              <a:ext uri="{FF2B5EF4-FFF2-40B4-BE49-F238E27FC236}">
                <a16:creationId xmlns:a16="http://schemas.microsoft.com/office/drawing/2014/main" id="{20F82AE7-6DFA-334A-AC14-74BF09D51CE5}"/>
              </a:ext>
            </a:extLst>
          </p:cNvPr>
          <p:cNvSpPr/>
          <p:nvPr/>
        </p:nvSpPr>
        <p:spPr>
          <a:xfrm>
            <a:off x="8040916" y="3427465"/>
            <a:ext cx="3611305"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Example:</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Animating dead characters, altering published movies for making a parody/comedy/satire</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4104" name="Picture 8" descr="Real-time Face Capture And Reenactment Of Rgb Videos - Good Faces To Face  Swap, HD Png Download - 1393x981(#3818692) - PngFind">
            <a:extLst>
              <a:ext uri="{FF2B5EF4-FFF2-40B4-BE49-F238E27FC236}">
                <a16:creationId xmlns:a16="http://schemas.microsoft.com/office/drawing/2014/main" id="{76FCC790-1E70-324F-AFFA-B37B054527C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01" t="6141" r="3343" b="4857"/>
          <a:stretch/>
        </p:blipFill>
        <p:spPr bwMode="auto">
          <a:xfrm>
            <a:off x="8627459" y="4512100"/>
            <a:ext cx="2438218" cy="172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6967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5498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Applications – Fake Image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8" y="2048798"/>
            <a:ext cx="6165819" cy="313932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Face Synthesis and Attribute Manipulation </a:t>
            </a:r>
            <a:r>
              <a:rPr lang="en-CA" altLang="zh-CN" sz="1200" dirty="0">
                <a:solidFill>
                  <a:schemeClr val="accent3"/>
                </a:solidFill>
                <a:latin typeface="Century Gothic" panose="020B0502020202020204" pitchFamily="34" charset="0"/>
                <a:ea typeface="+mj-ea"/>
              </a:rPr>
              <a:t>:</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Generation of photo-realistic images as well as facial attribute editing</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Examples</a:t>
            </a:r>
            <a:r>
              <a:rPr lang="en-CA" altLang="zh-CN" sz="1200" dirty="0">
                <a:solidFill>
                  <a:schemeClr val="accent3"/>
                </a:solidFill>
                <a:latin typeface="Century Gothic" panose="020B0502020202020204" pitchFamily="34" charset="0"/>
              </a:rPr>
              <a:t>:</a:t>
            </a:r>
          </a:p>
          <a:p>
            <a:pPr marL="171450" indent="-171450">
              <a:buSzPct val="100000"/>
              <a:buFont typeface="Wingdings" pitchFamily="2" charset="2"/>
              <a:buChar char="v"/>
            </a:pPr>
            <a:endParaRPr lang="en-CA" altLang="zh-CN" sz="1200" dirty="0">
              <a:solidFill>
                <a:schemeClr val="accent3"/>
              </a:solidFill>
              <a:latin typeface="Century Gothic" panose="020B0502020202020204" pitchFamily="34" charset="0"/>
            </a:endParaRP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(Commercial) Virtually trying on clothes while shopping</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(Healthcare) Inject/remove medical evidence in CT and MRI scans</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(Healthcare) Offer significant diagnostic benefits</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(Financial) Evade the detection of auditors to financial records</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(Tourism) Generate photorealistic images of scenes </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(Galleries) Generated portraits</a:t>
            </a:r>
          </a:p>
          <a:p>
            <a:pPr marL="628650" lvl="1"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(Galleries) Bring famous artists and their artworks to life</a:t>
            </a: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8" name="矩形 4">
            <a:extLst>
              <a:ext uri="{FF2B5EF4-FFF2-40B4-BE49-F238E27FC236}">
                <a16:creationId xmlns:a16="http://schemas.microsoft.com/office/drawing/2014/main" id="{3474DAB3-EFE0-2F4D-9B60-E8C168B885AF}"/>
              </a:ext>
            </a:extLst>
          </p:cNvPr>
          <p:cNvSpPr/>
          <p:nvPr/>
        </p:nvSpPr>
        <p:spPr>
          <a:xfrm>
            <a:off x="597838" y="1669881"/>
            <a:ext cx="5933591"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200" dirty="0">
                <a:latin typeface="Century Gothic" panose="020B0502020202020204" pitchFamily="34" charset="0"/>
              </a:rPr>
              <a:t>Fake Image :</a:t>
            </a:r>
            <a:r>
              <a:rPr lang="en-US" altLang="zh-CN" sz="1200" dirty="0">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Manipulate image content to generate fake apparel </a:t>
            </a:r>
          </a:p>
        </p:txBody>
      </p:sp>
      <p:pic>
        <p:nvPicPr>
          <p:cNvPr id="5122" name="Picture 2" descr="Salvador Dalí deepfake at the Dalí Museum in St Petersburg, Florida">
            <a:extLst>
              <a:ext uri="{FF2B5EF4-FFF2-40B4-BE49-F238E27FC236}">
                <a16:creationId xmlns:a16="http://schemas.microsoft.com/office/drawing/2014/main" id="{A8B894F3-16DC-5248-8C79-C792CFF83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160" r="19685" b="5093"/>
          <a:stretch/>
        </p:blipFill>
        <p:spPr bwMode="auto">
          <a:xfrm>
            <a:off x="6865258" y="1445523"/>
            <a:ext cx="4362769" cy="390229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1B63C5B-8DC9-E44A-94BF-DADD676CBEE4}"/>
              </a:ext>
            </a:extLst>
          </p:cNvPr>
          <p:cNvSpPr txBox="1"/>
          <p:nvPr/>
        </p:nvSpPr>
        <p:spPr>
          <a:xfrm>
            <a:off x="6865258" y="5521948"/>
            <a:ext cx="4567758" cy="646331"/>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Dali museum, St. Petersburg, USA uses deepfake to recreate immersive visitor interaction and learning about Salvador Dali(1904-1989) </a:t>
            </a: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Tree>
    <p:extLst>
      <p:ext uri="{BB962C8B-B14F-4D97-AF65-F5344CB8AC3E}">
        <p14:creationId xmlns:p14="http://schemas.microsoft.com/office/powerpoint/2010/main" val="41334930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54981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Applications – Fake Audio</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8" y="2048798"/>
            <a:ext cx="6165819" cy="452431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Text to speech synthesis (TTS) </a:t>
            </a:r>
            <a:r>
              <a:rPr lang="en-CA" altLang="zh-CN" sz="1200" dirty="0">
                <a:solidFill>
                  <a:schemeClr val="accent3"/>
                </a:solidFill>
                <a:latin typeface="Century Gothic" panose="020B0502020202020204" pitchFamily="34" charset="0"/>
                <a:ea typeface="+mj-ea"/>
              </a:rPr>
              <a:t>:</a:t>
            </a:r>
            <a:r>
              <a:rPr lang="en-US" altLang="zh-CN" sz="1200" dirty="0">
                <a:solidFill>
                  <a:schemeClr val="accent3"/>
                </a:solidFill>
                <a:latin typeface="Century Gothic" panose="020B0502020202020204" pitchFamily="34" charset="0"/>
                <a:ea typeface="+mj-ea"/>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Produce natural and intelligible voice waveforms, based on the provided text, that sounds like they have been spoken by the target identity </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Voice conversion (VC)</a:t>
            </a:r>
            <a:r>
              <a:rPr lang="en-CA" altLang="zh-CN" sz="1200" dirty="0">
                <a:solidFill>
                  <a:schemeClr val="accent3"/>
                </a:solidFill>
                <a:latin typeface="Century Gothic" panose="020B0502020202020204" pitchFamily="34" charset="0"/>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VC techniques transform the speech signal produced by a source speaker to seem like it was spoken by a target speaker while keeping the linguistic contents intact </a:t>
            </a: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endParaRPr lang="en-CA" altLang="zh-CN" sz="1200" dirty="0">
              <a:solidFill>
                <a:schemeClr val="accent3"/>
              </a:solidFill>
              <a:latin typeface="Century Gothic" panose="020B0502020202020204" pitchFamily="34" charset="0"/>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rPr>
              <a:t>Examples</a:t>
            </a:r>
          </a:p>
          <a:p>
            <a:pPr marL="628650" lvl="1" indent="-17145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Voice Cloning : </a:t>
            </a:r>
          </a:p>
          <a:p>
            <a:pPr lvl="1"/>
            <a:r>
              <a:rPr lang="en-CA" sz="1200" dirty="0">
                <a:solidFill>
                  <a:prstClr val="black">
                    <a:lumMod val="75000"/>
                    <a:lumOff val="25000"/>
                  </a:prstClr>
                </a:solidFill>
                <a:latin typeface="Century Gothic" panose="020B0502020202020204" pitchFamily="34" charset="0"/>
                <a:ea typeface="宋体" panose="02010600030101010101" pitchFamily="2" charset="-122"/>
              </a:rPr>
              <a:t>    One’s voice can be cloned with only 5 seconds of audio </a:t>
            </a:r>
          </a:p>
          <a:p>
            <a:pPr lvl="1"/>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628650" lvl="1" indent="-17145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Synthetic voice is widely adapted for the development of different applications:</a:t>
            </a:r>
          </a:p>
          <a:p>
            <a:pPr marL="1085850" lvl="2"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Automated dubbing for TV and film</a:t>
            </a:r>
          </a:p>
          <a:p>
            <a:pPr marL="1085850" lvl="2"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Chatbot</a:t>
            </a:r>
          </a:p>
          <a:p>
            <a:pPr marL="1085850" lvl="2"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AI assistants</a:t>
            </a:r>
          </a:p>
          <a:p>
            <a:pPr marL="1085850" lvl="2"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Text readers</a:t>
            </a:r>
          </a:p>
          <a:p>
            <a:pPr marL="1085850" lvl="2" indent="-171450">
              <a:lnSpc>
                <a:spcPct val="150000"/>
              </a:lnSpc>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Personalized synthetic voices for vocally handicapped people</a:t>
            </a:r>
          </a:p>
          <a:p>
            <a:pPr marL="628650" lvl="1" indent="-171450">
              <a:lnSpc>
                <a:spcPct val="150000"/>
              </a:lnSpc>
              <a:buFont typeface="Wingdings" pitchFamily="2" charset="2"/>
              <a:buChar char="v"/>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8" name="矩形 4">
            <a:extLst>
              <a:ext uri="{FF2B5EF4-FFF2-40B4-BE49-F238E27FC236}">
                <a16:creationId xmlns:a16="http://schemas.microsoft.com/office/drawing/2014/main" id="{3474DAB3-EFE0-2F4D-9B60-E8C168B885AF}"/>
              </a:ext>
            </a:extLst>
          </p:cNvPr>
          <p:cNvSpPr/>
          <p:nvPr/>
        </p:nvSpPr>
        <p:spPr>
          <a:xfrm>
            <a:off x="597838" y="1346715"/>
            <a:ext cx="5933591"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200" dirty="0">
                <a:latin typeface="Century Gothic" panose="020B0502020202020204" pitchFamily="34" charset="0"/>
              </a:rPr>
              <a:t>Fake Audio :</a:t>
            </a:r>
            <a:r>
              <a:rPr lang="en-US" altLang="zh-CN" sz="1200" dirty="0">
                <a:latin typeface="Century Gothic" panose="020B0502020202020204" pitchFamily="34" charset="0"/>
              </a:rPr>
              <a: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Generation of the target speaker’s voice to portray the speaker saying something they have not said.</a:t>
            </a:r>
          </a:p>
          <a:p>
            <a:pPr>
              <a:buSzPct val="100000"/>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1" name="TextBox 10">
            <a:extLst>
              <a:ext uri="{FF2B5EF4-FFF2-40B4-BE49-F238E27FC236}">
                <a16:creationId xmlns:a16="http://schemas.microsoft.com/office/drawing/2014/main" id="{A1B63C5B-8DC9-E44A-94BF-DADD676CBEE4}"/>
              </a:ext>
            </a:extLst>
          </p:cNvPr>
          <p:cNvSpPr txBox="1"/>
          <p:nvPr/>
        </p:nvSpPr>
        <p:spPr>
          <a:xfrm>
            <a:off x="7414678" y="5508536"/>
            <a:ext cx="3672113" cy="646331"/>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A Voice Deepfake Was Used To Scam A CEO Out Of $243,000</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3" name="Picture 2" descr="Text&#10;&#10;Description automatically generated with low confidence">
            <a:extLst>
              <a:ext uri="{FF2B5EF4-FFF2-40B4-BE49-F238E27FC236}">
                <a16:creationId xmlns:a16="http://schemas.microsoft.com/office/drawing/2014/main" id="{BAA4B53C-4F27-CF45-8DBE-43D4D08638BB}"/>
              </a:ext>
            </a:extLst>
          </p:cNvPr>
          <p:cNvPicPr>
            <a:picLocks noChangeAspect="1"/>
          </p:cNvPicPr>
          <p:nvPr/>
        </p:nvPicPr>
        <p:blipFill rotWithShape="1">
          <a:blip r:embed="rId3">
            <a:extLst>
              <a:ext uri="{28A0092B-C50C-407E-A947-70E740481C1C}">
                <a14:useLocalDpi xmlns:a14="http://schemas.microsoft.com/office/drawing/2010/main" val="0"/>
              </a:ext>
            </a:extLst>
          </a:blip>
          <a:srcRect l="4259" r="3445"/>
          <a:stretch/>
        </p:blipFill>
        <p:spPr>
          <a:xfrm>
            <a:off x="6966856" y="1578943"/>
            <a:ext cx="4567759" cy="3755177"/>
          </a:xfrm>
          <a:prstGeom prst="rect">
            <a:avLst/>
          </a:prstGeom>
        </p:spPr>
      </p:pic>
    </p:spTree>
    <p:extLst>
      <p:ext uri="{BB962C8B-B14F-4D97-AF65-F5344CB8AC3E}">
        <p14:creationId xmlns:p14="http://schemas.microsoft.com/office/powerpoint/2010/main" val="49839172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63690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Applications – Fake Texts and others</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8" y="1769300"/>
            <a:ext cx="6165819" cy="36009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Fake Texts</a:t>
            </a:r>
            <a:r>
              <a:rPr lang="en-CA" altLang="zh-CN" sz="1200" dirty="0">
                <a:solidFill>
                  <a:schemeClr val="accent3"/>
                </a:solidFill>
                <a:latin typeface="Century Gothic" panose="020B0502020202020204" pitchFamily="34" charset="0"/>
                <a:ea typeface="+mj-ea"/>
              </a:rPr>
              <a:t>:</a:t>
            </a:r>
            <a:r>
              <a:rPr lang="en-US" altLang="zh-CN" sz="1200" dirty="0">
                <a:solidFill>
                  <a:schemeClr val="accent3"/>
                </a:solidFill>
                <a:latin typeface="Century Gothic" panose="020B0502020202020204" pitchFamily="34" charset="0"/>
                <a:ea typeface="+mj-ea"/>
              </a:rPr>
              <a:t> </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Generate deepfake news article</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Generate deepfake tweets</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Medical Field:  </a:t>
            </a:r>
            <a:r>
              <a:rPr lang="en-CA" sz="1200" dirty="0">
                <a:solidFill>
                  <a:prstClr val="black">
                    <a:lumMod val="75000"/>
                    <a:lumOff val="25000"/>
                  </a:prstClr>
                </a:solidFill>
                <a:latin typeface="Century Gothic" panose="020B0502020202020204" pitchFamily="34" charset="0"/>
                <a:ea typeface="宋体" panose="02010600030101010101" pitchFamily="2" charset="-122"/>
              </a:rPr>
              <a:t>Utilize Deepfake in therapeutical applications to help a person learn skill in virtual reality than can be transferred to physical world (As Deepfake is able to create convincing likenesses of real-world environments or people)</a:t>
            </a:r>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endParaRPr lang="en-CA" altLang="zh-CN" sz="1200" dirty="0">
              <a:solidFill>
                <a:schemeClr val="accent3"/>
              </a:solidFill>
              <a:latin typeface="Century Gothic" panose="020B0502020202020204" pitchFamily="34" charset="0"/>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rPr>
              <a:t>Fake Fingerprint: </a:t>
            </a: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 </a:t>
            </a: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Generate realistic human fingerprints that can unlock multiple user’s devices </a:t>
            </a: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Combining Deepfake with other extended reality (XR) technologies: </a:t>
            </a:r>
            <a:r>
              <a:rPr lang="en-CA" sz="1200" dirty="0">
                <a:solidFill>
                  <a:prstClr val="black">
                    <a:lumMod val="75000"/>
                    <a:lumOff val="25000"/>
                  </a:prstClr>
                </a:solidFill>
                <a:latin typeface="Century Gothic" panose="020B0502020202020204" pitchFamily="34" charset="0"/>
                <a:ea typeface="宋体" panose="02010600030101010101" pitchFamily="2" charset="-122"/>
              </a:rPr>
              <a:t>Generate realistic human fingerprints that can unlock multiple user’s devices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Entertainment, education and even retail and services</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Offers the chance to be transported anywhere or any time, providing access to people and places that are either inconvenient or impossible for ones to visit </a:t>
            </a: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11" name="TextBox 10">
            <a:extLst>
              <a:ext uri="{FF2B5EF4-FFF2-40B4-BE49-F238E27FC236}">
                <a16:creationId xmlns:a16="http://schemas.microsoft.com/office/drawing/2014/main" id="{A1B63C5B-8DC9-E44A-94BF-DADD676CBEE4}"/>
              </a:ext>
            </a:extLst>
          </p:cNvPr>
          <p:cNvSpPr txBox="1"/>
          <p:nvPr/>
        </p:nvSpPr>
        <p:spPr>
          <a:xfrm>
            <a:off x="8300049" y="5478162"/>
            <a:ext cx="3672113" cy="461665"/>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Generated Fake Tweets</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7170" name="Picture 2" descr="DeepTweets: Generating Fake Tweets with Neural Networks Trained on  Individual Twitter Accounts - Lex Fridman">
            <a:extLst>
              <a:ext uri="{FF2B5EF4-FFF2-40B4-BE49-F238E27FC236}">
                <a16:creationId xmlns:a16="http://schemas.microsoft.com/office/drawing/2014/main" id="{75D448A0-322A-E64F-A281-E1365AE61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7452" y="1263723"/>
            <a:ext cx="4106563" cy="4106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666021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26563"/>
            <a:ext cx="739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Technology – Processing Pipeline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7" y="1638540"/>
            <a:ext cx="4359173" cy="39703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buSzPct val="100000"/>
              <a:buFont typeface="Wingdings" pitchFamily="2" charset="2"/>
              <a:buChar char="v"/>
            </a:pPr>
            <a:r>
              <a:rPr lang="en-CA" sz="1200" dirty="0">
                <a:solidFill>
                  <a:schemeClr val="accent3"/>
                </a:solidFill>
                <a:latin typeface="Century Gothic" panose="020B0502020202020204" pitchFamily="34" charset="0"/>
                <a:ea typeface="+mj-ea"/>
              </a:rPr>
              <a:t>Encoder – Decoder Network (ED)</a:t>
            </a:r>
            <a:r>
              <a:rPr lang="en-CA" altLang="zh-CN" sz="1200" dirty="0">
                <a:solidFill>
                  <a:schemeClr val="accent3"/>
                </a:solidFill>
                <a:latin typeface="Century Gothic" panose="020B0502020202020204" pitchFamily="34" charset="0"/>
                <a:ea typeface="+mj-ea"/>
              </a:rPr>
              <a:t>:</a:t>
            </a:r>
            <a:r>
              <a:rPr lang="en-US" altLang="zh-CN" sz="1200" dirty="0">
                <a:solidFill>
                  <a:schemeClr val="accent3"/>
                </a:solidFill>
                <a:latin typeface="Century Gothic" panose="020B0502020202020204" pitchFamily="34" charset="0"/>
                <a:ea typeface="+mj-ea"/>
              </a:rPr>
              <a:t> </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Consists an encoder and a decoder</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Network is forced to summarize the observed concepts</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Deepfake technologies often use multiple encoders or decoders and manipulate the encodings to influence the output</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Arial" panose="020B0604020202020204" pitchFamily="34" charset="0"/>
              <a:buChar char="•"/>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ea typeface="+mj-ea"/>
              </a:rPr>
              <a:t>Generative Adversarial Networks (GAN)                            / Generator – Discriminator Network:</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Consists two neural networks that work against each other: Generator G and Discriminator D. </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G creates fake samples with the aim of fooling D while D learns to differentiate between real samples and fake samples</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This game leads to G learning how to generate samples that are indistinguishable from the original distribution</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After training, D will be discarded and G is used to generate content.</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11" name="TextBox 10">
            <a:extLst>
              <a:ext uri="{FF2B5EF4-FFF2-40B4-BE49-F238E27FC236}">
                <a16:creationId xmlns:a16="http://schemas.microsoft.com/office/drawing/2014/main" id="{A1B63C5B-8DC9-E44A-94BF-DADD676CBEE4}"/>
              </a:ext>
            </a:extLst>
          </p:cNvPr>
          <p:cNvSpPr txBox="1"/>
          <p:nvPr/>
        </p:nvSpPr>
        <p:spPr>
          <a:xfrm>
            <a:off x="5574896" y="5478162"/>
            <a:ext cx="5450304" cy="461665"/>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Processing pipeline of audio-visual deepfakes generation approaches</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3" name="Picture 2" descr="Diagram&#10;&#10;Description automatically generated">
            <a:extLst>
              <a:ext uri="{FF2B5EF4-FFF2-40B4-BE49-F238E27FC236}">
                <a16:creationId xmlns:a16="http://schemas.microsoft.com/office/drawing/2014/main" id="{136AF2AC-ACCF-1947-8F38-559B00238F75}"/>
              </a:ext>
            </a:extLst>
          </p:cNvPr>
          <p:cNvPicPr>
            <a:picLocks noChangeAspect="1"/>
          </p:cNvPicPr>
          <p:nvPr/>
        </p:nvPicPr>
        <p:blipFill rotWithShape="1">
          <a:blip r:embed="rId3">
            <a:extLst>
              <a:ext uri="{28A0092B-C50C-407E-A947-70E740481C1C}">
                <a14:useLocalDpi xmlns:a14="http://schemas.microsoft.com/office/drawing/2010/main" val="0"/>
              </a:ext>
            </a:extLst>
          </a:blip>
          <a:srcRect l="2128" r="2922"/>
          <a:stretch/>
        </p:blipFill>
        <p:spPr>
          <a:xfrm>
            <a:off x="5171838" y="1769236"/>
            <a:ext cx="6256421" cy="3708926"/>
          </a:xfrm>
          <a:prstGeom prst="rect">
            <a:avLst/>
          </a:prstGeom>
        </p:spPr>
      </p:pic>
    </p:spTree>
    <p:extLst>
      <p:ext uri="{BB962C8B-B14F-4D97-AF65-F5344CB8AC3E}">
        <p14:creationId xmlns:p14="http://schemas.microsoft.com/office/powerpoint/2010/main" val="23510606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26563"/>
            <a:ext cx="73995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Technology – Processing Pipeline</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5">
            <a:extLst>
              <a:ext uri="{FF2B5EF4-FFF2-40B4-BE49-F238E27FC236}">
                <a16:creationId xmlns:a16="http://schemas.microsoft.com/office/drawing/2014/main" id="{D639D345-761C-6740-B47C-7576612C540C}"/>
              </a:ext>
            </a:extLst>
          </p:cNvPr>
          <p:cNvSpPr/>
          <p:nvPr/>
        </p:nvSpPr>
        <p:spPr>
          <a:xfrm>
            <a:off x="597837" y="1905506"/>
            <a:ext cx="4359173" cy="304698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endParaRPr lang="en-CA" altLang="zh-CN" sz="1200" dirty="0">
              <a:solidFill>
                <a:schemeClr val="accent3"/>
              </a:solidFill>
              <a:latin typeface="Century Gothic" panose="020B0502020202020204" pitchFamily="34" charset="0"/>
            </a:endParaRPr>
          </a:p>
          <a:p>
            <a:pPr marL="171450" indent="-171450">
              <a:buSzPct val="100000"/>
              <a:buFont typeface="Wingdings" pitchFamily="2" charset="2"/>
              <a:buChar char="v"/>
            </a:pPr>
            <a:r>
              <a:rPr lang="en-CA" altLang="zh-CN" sz="1200" dirty="0">
                <a:solidFill>
                  <a:schemeClr val="accent3"/>
                </a:solidFill>
                <a:latin typeface="Century Gothic" panose="020B0502020202020204" pitchFamily="34" charset="0"/>
              </a:rPr>
              <a:t>Image-to-image Translation (Pix2pix): </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Enables paired translation from one image domain to another</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This was proposed for generating high-resolution imagery with better fidelity</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CA" sz="12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SzPct val="100000"/>
              <a:buFont typeface="Wingdings" pitchFamily="2" charset="2"/>
              <a:buChar char="v"/>
            </a:pPr>
            <a:r>
              <a:rPr lang="en-CA" sz="1200" dirty="0">
                <a:solidFill>
                  <a:schemeClr val="accent3"/>
                </a:solidFill>
                <a:latin typeface="Century Gothic" panose="020B0502020202020204" pitchFamily="34" charset="0"/>
              </a:rPr>
              <a:t>Recurrent Neural Network (RNN):</a:t>
            </a:r>
          </a:p>
          <a:p>
            <a:pPr marL="628650" lvl="1" indent="-171450">
              <a:buSzPct val="100000"/>
              <a:buFont typeface="Wingdings" pitchFamily="2" charset="2"/>
              <a:buChar char="v"/>
            </a:pPr>
            <a:r>
              <a:rPr lang="en-CA" sz="1200" dirty="0">
                <a:solidFill>
                  <a:prstClr val="black">
                    <a:lumMod val="75000"/>
                    <a:lumOff val="25000"/>
                  </a:prstClr>
                </a:solidFill>
                <a:latin typeface="Century Gothic" panose="020B0502020202020204" pitchFamily="34" charset="0"/>
                <a:ea typeface="宋体" panose="02010600030101010101" pitchFamily="2" charset="-122"/>
              </a:rPr>
              <a:t>Handle sequential and variable length data</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The network remembers its internal state after processing</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In deepfake creation, RNN are often used to handle audio and sometimes video</a:t>
            </a:r>
          </a:p>
          <a:p>
            <a:pPr marL="628650" lvl="1" indent="-171450">
              <a:buSzPct val="100000"/>
              <a:buFont typeface="Wingdings" pitchFamily="2" charset="2"/>
              <a:buChar char="v"/>
            </a:pPr>
            <a:r>
              <a:rPr lang="en-CA" altLang="zh-CN" sz="1200" dirty="0">
                <a:solidFill>
                  <a:prstClr val="black">
                    <a:lumMod val="75000"/>
                    <a:lumOff val="25000"/>
                  </a:prstClr>
                </a:solidFill>
                <a:latin typeface="Century Gothic" panose="020B0502020202020204" pitchFamily="34" charset="0"/>
                <a:ea typeface="宋体" panose="02010600030101010101" pitchFamily="2" charset="-122"/>
              </a:rPr>
              <a:t>Advance version of RNN include long short-term memory (LSTM) and gate recurrent units (GRU)</a:t>
            </a: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11" name="TextBox 10">
            <a:extLst>
              <a:ext uri="{FF2B5EF4-FFF2-40B4-BE49-F238E27FC236}">
                <a16:creationId xmlns:a16="http://schemas.microsoft.com/office/drawing/2014/main" id="{A1B63C5B-8DC9-E44A-94BF-DADD676CBEE4}"/>
              </a:ext>
            </a:extLst>
          </p:cNvPr>
          <p:cNvSpPr txBox="1"/>
          <p:nvPr/>
        </p:nvSpPr>
        <p:spPr>
          <a:xfrm>
            <a:off x="5574896" y="5478162"/>
            <a:ext cx="5450304" cy="461665"/>
          </a:xfrm>
          <a:prstGeom prst="rect">
            <a:avLst/>
          </a:prstGeom>
          <a:noFill/>
        </p:spPr>
        <p:txBody>
          <a:bodyPr wrap="square">
            <a:spAutoFit/>
          </a:bodyPr>
          <a:lstStyle/>
          <a:p>
            <a:r>
              <a:rPr lang="en-CA" sz="1200" dirty="0">
                <a:solidFill>
                  <a:prstClr val="black">
                    <a:lumMod val="75000"/>
                    <a:lumOff val="25000"/>
                  </a:prstClr>
                </a:solidFill>
                <a:latin typeface="Century Gothic" panose="020B0502020202020204" pitchFamily="34" charset="0"/>
                <a:ea typeface="宋体" panose="02010600030101010101" pitchFamily="2" charset="-122"/>
              </a:rPr>
              <a:t>Processing pipeline of audio-visual deepfakes generation approaches</a:t>
            </a:r>
          </a:p>
          <a:p>
            <a:endParaRPr lang="en-CA" altLang="zh-CN" sz="12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3" name="Picture 2" descr="Diagram&#10;&#10;Description automatically generated">
            <a:extLst>
              <a:ext uri="{FF2B5EF4-FFF2-40B4-BE49-F238E27FC236}">
                <a16:creationId xmlns:a16="http://schemas.microsoft.com/office/drawing/2014/main" id="{136AF2AC-ACCF-1947-8F38-559B00238F75}"/>
              </a:ext>
            </a:extLst>
          </p:cNvPr>
          <p:cNvPicPr>
            <a:picLocks noChangeAspect="1"/>
          </p:cNvPicPr>
          <p:nvPr/>
        </p:nvPicPr>
        <p:blipFill rotWithShape="1">
          <a:blip r:embed="rId3">
            <a:extLst>
              <a:ext uri="{28A0092B-C50C-407E-A947-70E740481C1C}">
                <a14:useLocalDpi xmlns:a14="http://schemas.microsoft.com/office/drawing/2010/main" val="0"/>
              </a:ext>
            </a:extLst>
          </a:blip>
          <a:srcRect l="2128" r="2922"/>
          <a:stretch/>
        </p:blipFill>
        <p:spPr>
          <a:xfrm>
            <a:off x="5171838" y="1769236"/>
            <a:ext cx="6256421" cy="3708926"/>
          </a:xfrm>
          <a:prstGeom prst="rect">
            <a:avLst/>
          </a:prstGeom>
        </p:spPr>
      </p:pic>
    </p:spTree>
    <p:extLst>
      <p:ext uri="{BB962C8B-B14F-4D97-AF65-F5344CB8AC3E}">
        <p14:creationId xmlns:p14="http://schemas.microsoft.com/office/powerpoint/2010/main" val="14423128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7908752-51ED-4693-8200-80F166DB627D"/>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RESOURCE_PATHS_HASH_PRESENTER" val="67c016f7dfeaa9e2c8ef0af249d662f104448"/>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HG000602"/>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主题">
  <a:themeElements>
    <a:clrScheme name="0219B">
      <a:dk1>
        <a:sysClr val="windowText" lastClr="000000"/>
      </a:dk1>
      <a:lt1>
        <a:sysClr val="window" lastClr="FFFFFF"/>
      </a:lt1>
      <a:dk2>
        <a:srgbClr val="44546A"/>
      </a:dk2>
      <a:lt2>
        <a:srgbClr val="E7E6E6"/>
      </a:lt2>
      <a:accent1>
        <a:srgbClr val="78828C"/>
      </a:accent1>
      <a:accent2>
        <a:srgbClr val="82AAD2"/>
      </a:accent2>
      <a:accent3>
        <a:srgbClr val="64C8B4"/>
      </a:accent3>
      <a:accent4>
        <a:srgbClr val="FAB464"/>
      </a:accent4>
      <a:accent5>
        <a:srgbClr val="FAA078"/>
      </a:accent5>
      <a:accent6>
        <a:srgbClr val="FA8C8C"/>
      </a:accent6>
      <a:hlink>
        <a:srgbClr val="0563C1"/>
      </a:hlink>
      <a:folHlink>
        <a:srgbClr val="954F72"/>
      </a:folHlink>
    </a:clrScheme>
    <a:fontScheme name="造字工房悦圆（非商用）常规体">
      <a:majorFont>
        <a:latin typeface="造字工房悦圆（非商用）常规体"/>
        <a:ea typeface="造字工房悦圆（非商用）常规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1771</TotalTime>
  <Words>2436</Words>
  <Application>Microsoft Macintosh PowerPoint</Application>
  <PresentationFormat>Widescreen</PresentationFormat>
  <Paragraphs>283</Paragraphs>
  <Slides>18</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造字工房悦圆（非商用）常规体</vt:lpstr>
      <vt:lpstr>Abadi MT Condensed Extra Bold</vt:lpstr>
      <vt:lpstr>Century Gothic</vt:lpstr>
      <vt:lpstr>造字工房悦黑体验版纤细体</vt:lpstr>
      <vt:lpstr>Bodoni MT</vt:lpstr>
      <vt:lpstr>Calibri</vt:lpstr>
      <vt:lpstr>Arial</vt:lpstr>
      <vt:lpstr>Wingdings</vt:lpstr>
      <vt:lpstr>微软雅黑</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更多素材亮亮图文旗舰店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目录 CONTENTS </dc:title>
  <dc:creator/>
  <cp:lastModifiedBy>Ling Jin</cp:lastModifiedBy>
  <cp:revision>5</cp:revision>
  <dcterms:created xsi:type="dcterms:W3CDTF">2019-09-19T13:49:22Z</dcterms:created>
  <dcterms:modified xsi:type="dcterms:W3CDTF">2022-08-09T21:17:40Z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